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69"/>
  </p:notesMasterIdLst>
  <p:handoutMasterIdLst>
    <p:handoutMasterId r:id="rId70"/>
  </p:handoutMasterIdLst>
  <p:sldIdLst>
    <p:sldId id="281" r:id="rId5"/>
    <p:sldId id="287" r:id="rId6"/>
    <p:sldId id="288" r:id="rId7"/>
    <p:sldId id="289" r:id="rId8"/>
    <p:sldId id="290" r:id="rId9"/>
    <p:sldId id="291" r:id="rId10"/>
    <p:sldId id="292" r:id="rId11"/>
    <p:sldId id="293" r:id="rId12"/>
    <p:sldId id="294" r:id="rId13"/>
    <p:sldId id="295"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 id="343" r:id="rId61"/>
    <p:sldId id="344" r:id="rId62"/>
    <p:sldId id="345" r:id="rId63"/>
    <p:sldId id="346" r:id="rId64"/>
    <p:sldId id="347" r:id="rId65"/>
    <p:sldId id="348" r:id="rId66"/>
    <p:sldId id="349" r:id="rId67"/>
    <p:sldId id="350" r:id="rId68"/>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E7CE94C-225B-4ADF-96B1-C836B989CCCD}">
          <p14:sldIdLst>
            <p14:sldId id="281"/>
            <p14:sldId id="287"/>
            <p14:sldId id="288"/>
            <p14:sldId id="289"/>
            <p14:sldId id="290"/>
            <p14:sldId id="291"/>
            <p14:sldId id="292"/>
            <p14:sldId id="293"/>
            <p14:sldId id="294"/>
            <p14:sldId id="295"/>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Lst>
        </p14:section>
      </p14:sectionLst>
    </p:ex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678E"/>
    <a:srgbClr val="114263"/>
    <a:srgbClr val="0D3047"/>
    <a:srgbClr val="0B2B41"/>
    <a:srgbClr val="401918"/>
    <a:srgbClr val="731F1C"/>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703" autoAdjust="0"/>
  </p:normalViewPr>
  <p:slideViewPr>
    <p:cSldViewPr snapToGrid="0">
      <p:cViewPr varScale="1">
        <p:scale>
          <a:sx n="74" d="100"/>
          <a:sy n="74" d="100"/>
        </p:scale>
        <p:origin x="684" y="84"/>
      </p:cViewPr>
      <p:guideLst>
        <p:guide orient="horz" pos="2160"/>
        <p:guide pos="3864"/>
        <p:guide pos="408"/>
        <p:guide orient="horz" pos="432"/>
        <p:guide pos="7272"/>
      </p:guideLst>
    </p:cSldViewPr>
  </p:slideViewPr>
  <p:notesTextViewPr>
    <p:cViewPr>
      <p:scale>
        <a:sx n="1" d="1"/>
        <a:sy n="1" d="1"/>
      </p:scale>
      <p:origin x="0" y="0"/>
    </p:cViewPr>
  </p:notesTextViewPr>
  <p:notesViewPr>
    <p:cSldViewPr snapToGrid="0">
      <p:cViewPr varScale="1">
        <p:scale>
          <a:sx n="89" d="100"/>
          <a:sy n="89" d="100"/>
        </p:scale>
        <p:origin x="30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047B31C2-59E7-4BEC-9309-88DE1BBF4F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D6F6358C-C126-4948-831F-BD8172C2629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AC586E-08B7-4E7A-BD0E-75E4275DEF24}" type="datetimeFigureOut">
              <a:rPr lang="ru-RU" smtClean="0"/>
              <a:t>19.12.2021</a:t>
            </a:fld>
            <a:endParaRPr lang="ru-RU"/>
          </a:p>
        </p:txBody>
      </p:sp>
      <p:sp>
        <p:nvSpPr>
          <p:cNvPr id="4" name="Нижний колонтитул 3">
            <a:extLst>
              <a:ext uri="{FF2B5EF4-FFF2-40B4-BE49-F238E27FC236}">
                <a16:creationId xmlns:a16="http://schemas.microsoft.com/office/drawing/2014/main" xmlns="" id="{5328991B-8FE8-4293-8AE8-70BF9DDF767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E371E272-922A-494D-87BC-F45F15A457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06C3F1-D478-4AAB-B058-1452B09AEAC2}" type="slidenum">
              <a:rPr lang="ru-RU" smtClean="0"/>
              <a:t>‹#›</a:t>
            </a:fld>
            <a:endParaRPr lang="ru-RU"/>
          </a:p>
        </p:txBody>
      </p:sp>
    </p:spTree>
    <p:extLst>
      <p:ext uri="{BB962C8B-B14F-4D97-AF65-F5344CB8AC3E}">
        <p14:creationId xmlns:p14="http://schemas.microsoft.com/office/powerpoint/2010/main" val="38353422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90E6B-2375-42B3-BA83-7F44C8E1C6C3}" type="datetimeFigureOut">
              <a:rPr lang="ru-RU" noProof="0" smtClean="0"/>
              <a:t>19.12.2021</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D355CF-5D5D-41CD-BB5B-B10450C0CCA6}" type="slidenum">
              <a:rPr lang="ru-RU" noProof="0" smtClean="0"/>
              <a:t>‹#›</a:t>
            </a:fld>
            <a:endParaRPr lang="ru-RU" noProof="0"/>
          </a:p>
        </p:txBody>
      </p:sp>
    </p:spTree>
    <p:extLst>
      <p:ext uri="{BB962C8B-B14F-4D97-AF65-F5344CB8AC3E}">
        <p14:creationId xmlns:p14="http://schemas.microsoft.com/office/powerpoint/2010/main" val="4674986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B7D355CF-5D5D-41CD-BB5B-B10450C0CCA6}" type="slidenum">
              <a:rPr lang="ru-RU" smtClean="0"/>
              <a:t>1</a:t>
            </a:fld>
            <a:endParaRPr lang="ru-RU"/>
          </a:p>
        </p:txBody>
      </p:sp>
    </p:spTree>
    <p:extLst>
      <p:ext uri="{BB962C8B-B14F-4D97-AF65-F5344CB8AC3E}">
        <p14:creationId xmlns:p14="http://schemas.microsoft.com/office/powerpoint/2010/main" val="410127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B7D355CF-5D5D-41CD-BB5B-B10450C0CCA6}" type="slidenum">
              <a:rPr lang="ru-RU" noProof="0" smtClean="0"/>
              <a:t>2</a:t>
            </a:fld>
            <a:endParaRPr lang="ru-RU" noProof="0"/>
          </a:p>
        </p:txBody>
      </p:sp>
    </p:spTree>
    <p:extLst>
      <p:ext uri="{BB962C8B-B14F-4D97-AF65-F5344CB8AC3E}">
        <p14:creationId xmlns:p14="http://schemas.microsoft.com/office/powerpoint/2010/main" val="2284481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Заголовок_01">
    <p:spTree>
      <p:nvGrpSpPr>
        <p:cNvPr id="1" name=""/>
        <p:cNvGrpSpPr/>
        <p:nvPr/>
      </p:nvGrpSpPr>
      <p:grpSpPr>
        <a:xfrm>
          <a:off x="0" y="0"/>
          <a:ext cx="0" cy="0"/>
          <a:chOff x="0" y="0"/>
          <a:chExt cx="0" cy="0"/>
        </a:xfrm>
      </p:grpSpPr>
      <p:sp>
        <p:nvSpPr>
          <p:cNvPr id="10" name="Полилиния: Фигура 9">
            <a:extLst>
              <a:ext uri="{FF2B5EF4-FFF2-40B4-BE49-F238E27FC236}">
                <a16:creationId xmlns:a16="http://schemas.microsoft.com/office/drawing/2014/main" xmlns=""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p>
        </p:txBody>
      </p:sp>
      <p:sp>
        <p:nvSpPr>
          <p:cNvPr id="12" name="Рисунок 11">
            <a:extLst>
              <a:ext uri="{FF2B5EF4-FFF2-40B4-BE49-F238E27FC236}">
                <a16:creationId xmlns:a16="http://schemas.microsoft.com/office/drawing/2014/main" xmlns="" id="{1A440F4A-C2AF-406D-B420-CCF52F447AC1}"/>
              </a:ext>
            </a:extLst>
          </p:cNvPr>
          <p:cNvSpPr>
            <a:spLocks noGrp="1"/>
          </p:cNvSpPr>
          <p:nvPr>
            <p:ph type="pic" sz="quarter" idx="10" hasCustomPrompt="1"/>
          </p:nvPr>
        </p:nvSpPr>
        <p:spPr>
          <a:xfrm>
            <a:off x="-1" y="0"/>
            <a:ext cx="6676568" cy="6858000"/>
          </a:xfrm>
        </p:spPr>
        <p:txBody>
          <a:bodyPr rtlCol="0" anchor="ctr" anchorCtr="1">
            <a:normAutofit/>
          </a:bodyPr>
          <a:lstStyle>
            <a:lvl1pPr marL="0" indent="0">
              <a:buNone/>
              <a:defRPr sz="2400">
                <a:solidFill>
                  <a:schemeClr val="bg1"/>
                </a:solidFill>
              </a:defRPr>
            </a:lvl1pPr>
          </a:lstStyle>
          <a:p>
            <a:pPr rtl="0"/>
            <a:r>
              <a:rPr lang="ru-RU" noProof="0"/>
              <a:t>Добавить изображение</a:t>
            </a:r>
          </a:p>
        </p:txBody>
      </p:sp>
      <p:sp>
        <p:nvSpPr>
          <p:cNvPr id="2" name="Заголовок 1">
            <a:extLst>
              <a:ext uri="{FF2B5EF4-FFF2-40B4-BE49-F238E27FC236}">
                <a16:creationId xmlns:a16="http://schemas.microsoft.com/office/drawing/2014/main" xmlns=""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rtl="0"/>
            <a:r>
              <a:rPr lang="ru-RU" noProof="0"/>
              <a:t>ЗАГОЛОВОК</a:t>
            </a:r>
          </a:p>
        </p:txBody>
      </p:sp>
      <p:sp>
        <p:nvSpPr>
          <p:cNvPr id="3" name="Подзаголовок 2">
            <a:extLst>
              <a:ext uri="{FF2B5EF4-FFF2-40B4-BE49-F238E27FC236}">
                <a16:creationId xmlns:a16="http://schemas.microsoft.com/office/drawing/2014/main" xmlns=""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rtl="0"/>
            <a:r>
              <a:rPr lang="ru-RU" noProof="0"/>
              <a:t>Подзаголовок</a:t>
            </a:r>
          </a:p>
        </p:txBody>
      </p:sp>
      <p:grpSp>
        <p:nvGrpSpPr>
          <p:cNvPr id="6" name="Группа 5">
            <a:extLst>
              <a:ext uri="{FF2B5EF4-FFF2-40B4-BE49-F238E27FC236}">
                <a16:creationId xmlns:a16="http://schemas.microsoft.com/office/drawing/2014/main" xmlns="" id="{EFDB39AB-B644-434A-9D55-AF3455D468E5}"/>
              </a:ext>
            </a:extLst>
          </p:cNvPr>
          <p:cNvGrpSpPr/>
          <p:nvPr userDrawn="1"/>
        </p:nvGrpSpPr>
        <p:grpSpPr>
          <a:xfrm>
            <a:off x="9140346" y="5054600"/>
            <a:ext cx="676275" cy="114300"/>
            <a:chOff x="9330846" y="5054600"/>
            <a:chExt cx="676275" cy="114300"/>
          </a:xfrm>
        </p:grpSpPr>
        <p:sp>
          <p:nvSpPr>
            <p:cNvPr id="7" name="Овал 6">
              <a:extLst>
                <a:ext uri="{FF2B5EF4-FFF2-40B4-BE49-F238E27FC236}">
                  <a16:creationId xmlns:a16="http://schemas.microsoft.com/office/drawing/2014/main" xmlns=""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8" name="Овал 7">
              <a:extLst>
                <a:ext uri="{FF2B5EF4-FFF2-40B4-BE49-F238E27FC236}">
                  <a16:creationId xmlns:a16="http://schemas.microsoft.com/office/drawing/2014/main" xmlns=""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9" name="Овал 8">
              <a:extLst>
                <a:ext uri="{FF2B5EF4-FFF2-40B4-BE49-F238E27FC236}">
                  <a16:creationId xmlns:a16="http://schemas.microsoft.com/office/drawing/2014/main" xmlns=""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11" name="Овал 10">
              <a:extLst>
                <a:ext uri="{FF2B5EF4-FFF2-40B4-BE49-F238E27FC236}">
                  <a16:creationId xmlns:a16="http://schemas.microsoft.com/office/drawing/2014/main" xmlns=""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rtl="0">
              <a:lnSpc>
                <a:spcPct val="100000"/>
              </a:lnSpc>
            </a:pPr>
            <a:r>
              <a:rPr lang="ru-RU" noProof="0"/>
              <a:t>Образец заголовка</a:t>
            </a:r>
          </a:p>
        </p:txBody>
      </p:sp>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важных_изображения (текст 01)">
    <p:spTree>
      <p:nvGrpSpPr>
        <p:cNvPr id="1" name=""/>
        <p:cNvGrpSpPr/>
        <p:nvPr/>
      </p:nvGrpSpPr>
      <p:grpSpPr>
        <a:xfrm>
          <a:off x="0" y="0"/>
          <a:ext cx="0" cy="0"/>
          <a:chOff x="0" y="0"/>
          <a:chExt cx="0" cy="0"/>
        </a:xfrm>
      </p:grpSpPr>
      <p:sp>
        <p:nvSpPr>
          <p:cNvPr id="17" name="Рисунок 16">
            <a:extLst>
              <a:ext uri="{FF2B5EF4-FFF2-40B4-BE49-F238E27FC236}">
                <a16:creationId xmlns:a16="http://schemas.microsoft.com/office/drawing/2014/main" xmlns=""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rtl="0"/>
            <a:r>
              <a:rPr lang="ru-RU" noProof="0"/>
              <a:t>Добавить изображение</a:t>
            </a:r>
          </a:p>
        </p:txBody>
      </p:sp>
      <p:sp>
        <p:nvSpPr>
          <p:cNvPr id="12" name="Рисунок 11">
            <a:extLst>
              <a:ext uri="{FF2B5EF4-FFF2-40B4-BE49-F238E27FC236}">
                <a16:creationId xmlns:a16="http://schemas.microsoft.com/office/drawing/2014/main" xmlns=""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rtlCol="0"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ru-RU" noProof="0"/>
              <a:t>Добавить изображение</a:t>
            </a:r>
          </a:p>
        </p:txBody>
      </p:sp>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rtl="0">
              <a:lnSpc>
                <a:spcPct val="100000"/>
              </a:lnSpc>
            </a:pPr>
            <a:r>
              <a:rPr lang="ru-RU" noProof="0"/>
              <a:t>Образец заголовка</a:t>
            </a:r>
          </a:p>
        </p:txBody>
      </p:sp>
      <p:sp>
        <p:nvSpPr>
          <p:cNvPr id="20" name="Номер слайда 7">
            <a:extLst>
              <a:ext uri="{FF2B5EF4-FFF2-40B4-BE49-F238E27FC236}">
                <a16:creationId xmlns:a16="http://schemas.microsoft.com/office/drawing/2014/main" xmlns=""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5F3686C7-DF83-47D9-A485-35F4F1D36A69}"/>
              </a:ext>
            </a:extLst>
          </p:cNvPr>
          <p:cNvGrpSpPr/>
          <p:nvPr userDrawn="1"/>
        </p:nvGrpSpPr>
        <p:grpSpPr>
          <a:xfrm>
            <a:off x="0" y="6086479"/>
            <a:ext cx="12192000" cy="600974"/>
            <a:chOff x="0" y="6086479"/>
            <a:chExt cx="12192000" cy="600974"/>
          </a:xfrm>
        </p:grpSpPr>
        <p:sp>
          <p:nvSpPr>
            <p:cNvPr id="4" name="Прямоугольник 3">
              <a:extLst>
                <a:ext uri="{FF2B5EF4-FFF2-40B4-BE49-F238E27FC236}">
                  <a16:creationId xmlns:a16="http://schemas.microsoft.com/office/drawing/2014/main" xmlns=""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6" name="Овал 5">
              <a:extLst>
                <a:ext uri="{FF2B5EF4-FFF2-40B4-BE49-F238E27FC236}">
                  <a16:creationId xmlns:a16="http://schemas.microsoft.com/office/drawing/2014/main" xmlns=""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5" name="Номер слайда 7">
            <a:extLst>
              <a:ext uri="{FF2B5EF4-FFF2-40B4-BE49-F238E27FC236}">
                <a16:creationId xmlns:a16="http://schemas.microsoft.com/office/drawing/2014/main" xmlns=""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Концовка">
    <p:spTree>
      <p:nvGrpSpPr>
        <p:cNvPr id="1" name=""/>
        <p:cNvGrpSpPr/>
        <p:nvPr/>
      </p:nvGrpSpPr>
      <p:grpSpPr>
        <a:xfrm>
          <a:off x="0" y="0"/>
          <a:ext cx="0" cy="0"/>
          <a:chOff x="0" y="0"/>
          <a:chExt cx="0" cy="0"/>
        </a:xfrm>
      </p:grpSpPr>
      <p:sp>
        <p:nvSpPr>
          <p:cNvPr id="9" name="Рисунок 8">
            <a:extLst>
              <a:ext uri="{FF2B5EF4-FFF2-40B4-BE49-F238E27FC236}">
                <a16:creationId xmlns:a16="http://schemas.microsoft.com/office/drawing/2014/main" xmlns=""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rtl="0">
              <a:buNone/>
            </a:pPr>
            <a:r>
              <a:rPr lang="ru-RU" noProof="0"/>
              <a:t>Добавить изображение</a:t>
            </a:r>
          </a:p>
        </p:txBody>
      </p:sp>
      <p:sp>
        <p:nvSpPr>
          <p:cNvPr id="10" name="Заголовок 1">
            <a:extLst>
              <a:ext uri="{FF2B5EF4-FFF2-40B4-BE49-F238E27FC236}">
                <a16:creationId xmlns:a16="http://schemas.microsoft.com/office/drawing/2014/main" xmlns=""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rtl="0"/>
            <a:r>
              <a:rPr lang="ru-RU" noProof="0" dirty="0"/>
              <a:t>ЗАГОЛОВОК</a:t>
            </a:r>
          </a:p>
        </p:txBody>
      </p:sp>
      <p:sp>
        <p:nvSpPr>
          <p:cNvPr id="17" name="Текст 4">
            <a:extLst>
              <a:ext uri="{FF2B5EF4-FFF2-40B4-BE49-F238E27FC236}">
                <a16:creationId xmlns:a16="http://schemas.microsoft.com/office/drawing/2014/main" xmlns="" id="{B293AB9F-7C1D-4A06-9F42-4FD67BF2739F}"/>
              </a:ext>
            </a:extLst>
          </p:cNvPr>
          <p:cNvSpPr>
            <a:spLocks noGrp="1"/>
          </p:cNvSpPr>
          <p:nvPr>
            <p:ph type="body" sz="quarter" idx="15" hasCustomPrompt="1"/>
          </p:nvPr>
        </p:nvSpPr>
        <p:spPr>
          <a:xfrm>
            <a:off x="1359075" y="3653097"/>
            <a:ext cx="3695206" cy="276999"/>
          </a:xfrm>
        </p:spPr>
        <p:txBody>
          <a:bodyPr lIns="0" rtlCol="0" anchor="ctr">
            <a:noAutofit/>
          </a:bodyPr>
          <a:lstStyle>
            <a:lvl1pPr marL="0" indent="0">
              <a:lnSpc>
                <a:spcPct val="100000"/>
              </a:lnSpc>
              <a:buNone/>
              <a:defRPr sz="1800" spc="0">
                <a:solidFill>
                  <a:schemeClr val="bg1"/>
                </a:solidFill>
              </a:defRPr>
            </a:lvl1pPr>
          </a:lstStyle>
          <a:p>
            <a:pPr lvl="0" rtl="0"/>
            <a:r>
              <a:rPr lang="ru-RU" noProof="0" dirty="0"/>
              <a:t>Имя</a:t>
            </a:r>
          </a:p>
        </p:txBody>
      </p:sp>
      <p:sp>
        <p:nvSpPr>
          <p:cNvPr id="18" name="Текст 4">
            <a:extLst>
              <a:ext uri="{FF2B5EF4-FFF2-40B4-BE49-F238E27FC236}">
                <a16:creationId xmlns:a16="http://schemas.microsoft.com/office/drawing/2014/main" xmlns="" id="{224AF9FB-5C6E-4050-AE8D-3B218C0F1DAE}"/>
              </a:ext>
            </a:extLst>
          </p:cNvPr>
          <p:cNvSpPr>
            <a:spLocks noGrp="1"/>
          </p:cNvSpPr>
          <p:nvPr>
            <p:ph type="body" sz="quarter" idx="16" hasCustomPrompt="1"/>
          </p:nvPr>
        </p:nvSpPr>
        <p:spPr>
          <a:xfrm>
            <a:off x="1359075" y="4392151"/>
            <a:ext cx="3695206" cy="276999"/>
          </a:xfrm>
        </p:spPr>
        <p:txBody>
          <a:bodyPr lIns="0" rtlCol="0" anchor="ctr">
            <a:noAutofit/>
          </a:bodyPr>
          <a:lstStyle>
            <a:lvl1pPr marL="0" indent="0">
              <a:lnSpc>
                <a:spcPct val="100000"/>
              </a:lnSpc>
              <a:buNone/>
              <a:defRPr sz="1800" spc="0">
                <a:solidFill>
                  <a:schemeClr val="bg1"/>
                </a:solidFill>
              </a:defRPr>
            </a:lvl1pPr>
          </a:lstStyle>
          <a:p>
            <a:pPr lvl="0" rtl="0"/>
            <a:r>
              <a:rPr lang="ru-RU" noProof="0" dirty="0"/>
              <a:t>Телефон</a:t>
            </a:r>
          </a:p>
        </p:txBody>
      </p:sp>
      <p:sp>
        <p:nvSpPr>
          <p:cNvPr id="19" name="Текст 4">
            <a:extLst>
              <a:ext uri="{FF2B5EF4-FFF2-40B4-BE49-F238E27FC236}">
                <a16:creationId xmlns:a16="http://schemas.microsoft.com/office/drawing/2014/main" xmlns="" id="{68A48B85-2E0B-42B6-AB4A-1302D3C828F5}"/>
              </a:ext>
            </a:extLst>
          </p:cNvPr>
          <p:cNvSpPr>
            <a:spLocks noGrp="1"/>
          </p:cNvSpPr>
          <p:nvPr>
            <p:ph type="body" sz="quarter" idx="17" hasCustomPrompt="1"/>
          </p:nvPr>
        </p:nvSpPr>
        <p:spPr>
          <a:xfrm>
            <a:off x="1359075" y="5131205"/>
            <a:ext cx="3695206" cy="276999"/>
          </a:xfrm>
        </p:spPr>
        <p:txBody>
          <a:bodyPr lIns="0" rtlCol="0" anchor="ctr">
            <a:noAutofit/>
          </a:bodyPr>
          <a:lstStyle>
            <a:lvl1pPr marL="0" indent="0">
              <a:lnSpc>
                <a:spcPct val="100000"/>
              </a:lnSpc>
              <a:buNone/>
              <a:defRPr sz="1800" spc="0">
                <a:solidFill>
                  <a:schemeClr val="bg1"/>
                </a:solidFill>
              </a:defRPr>
            </a:lvl1pPr>
          </a:lstStyle>
          <a:p>
            <a:pPr lvl="0" rtl="0"/>
            <a:r>
              <a:rPr lang="ru-RU" noProof="0" dirty="0"/>
              <a:t>Эл. почта</a:t>
            </a:r>
          </a:p>
        </p:txBody>
      </p:sp>
      <p:sp>
        <p:nvSpPr>
          <p:cNvPr id="20" name="Текст 4">
            <a:extLst>
              <a:ext uri="{FF2B5EF4-FFF2-40B4-BE49-F238E27FC236}">
                <a16:creationId xmlns:a16="http://schemas.microsoft.com/office/drawing/2014/main" xmlns="" id="{9244D33F-3A47-4DE3-8198-7AC5316E31E6}"/>
              </a:ext>
            </a:extLst>
          </p:cNvPr>
          <p:cNvSpPr>
            <a:spLocks noGrp="1"/>
          </p:cNvSpPr>
          <p:nvPr>
            <p:ph type="body" sz="quarter" idx="18" hasCustomPrompt="1"/>
          </p:nvPr>
        </p:nvSpPr>
        <p:spPr>
          <a:xfrm>
            <a:off x="1359075" y="5870258"/>
            <a:ext cx="3695206" cy="276999"/>
          </a:xfrm>
        </p:spPr>
        <p:txBody>
          <a:bodyPr lIns="0" rtlCol="0" anchor="ctr">
            <a:noAutofit/>
          </a:bodyPr>
          <a:lstStyle>
            <a:lvl1pPr marL="0" indent="0">
              <a:lnSpc>
                <a:spcPct val="100000"/>
              </a:lnSpc>
              <a:buNone/>
              <a:defRPr sz="1800" spc="0">
                <a:solidFill>
                  <a:schemeClr val="bg1"/>
                </a:solidFill>
              </a:defRPr>
            </a:lvl1pPr>
          </a:lstStyle>
          <a:p>
            <a:pPr lvl="0" rtl="0"/>
            <a:r>
              <a:rPr lang="ru-RU" noProof="0" dirty="0"/>
              <a:t>Веб-сайт</a:t>
            </a:r>
          </a:p>
        </p:txBody>
      </p:sp>
      <p:sp>
        <p:nvSpPr>
          <p:cNvPr id="3" name="Объект 2">
            <a:extLst>
              <a:ext uri="{FF2B5EF4-FFF2-40B4-BE49-F238E27FC236}">
                <a16:creationId xmlns:a16="http://schemas.microsoft.com/office/drawing/2014/main" xmlns=""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rtl="0"/>
            <a:r>
              <a:rPr lang="ru-RU" noProof="0"/>
              <a:t>Значок</a:t>
            </a:r>
          </a:p>
        </p:txBody>
      </p:sp>
      <p:sp>
        <p:nvSpPr>
          <p:cNvPr id="28" name="Объект 2">
            <a:extLst>
              <a:ext uri="{FF2B5EF4-FFF2-40B4-BE49-F238E27FC236}">
                <a16:creationId xmlns:a16="http://schemas.microsoft.com/office/drawing/2014/main" xmlns=""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rtl="0"/>
            <a:r>
              <a:rPr lang="ru-RU" noProof="0"/>
              <a:t>Значок</a:t>
            </a:r>
          </a:p>
        </p:txBody>
      </p:sp>
      <p:sp>
        <p:nvSpPr>
          <p:cNvPr id="29" name="Объект 2">
            <a:extLst>
              <a:ext uri="{FF2B5EF4-FFF2-40B4-BE49-F238E27FC236}">
                <a16:creationId xmlns:a16="http://schemas.microsoft.com/office/drawing/2014/main" xmlns=""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rtl="0"/>
            <a:r>
              <a:rPr lang="ru-RU" noProof="0"/>
              <a:t>Значок</a:t>
            </a:r>
          </a:p>
        </p:txBody>
      </p:sp>
      <p:sp>
        <p:nvSpPr>
          <p:cNvPr id="30" name="Объект 2">
            <a:extLst>
              <a:ext uri="{FF2B5EF4-FFF2-40B4-BE49-F238E27FC236}">
                <a16:creationId xmlns:a16="http://schemas.microsoft.com/office/drawing/2014/main" xmlns=""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rtlCol="0" anchor="ctr">
            <a:noAutofit/>
          </a:bodyPr>
          <a:lstStyle>
            <a:lvl1pPr marL="0" indent="0" algn="ctr">
              <a:buNone/>
              <a:defRPr sz="1050">
                <a:solidFill>
                  <a:schemeClr val="tx1"/>
                </a:solidFill>
              </a:defRPr>
            </a:lvl1pPr>
          </a:lstStyle>
          <a:p>
            <a:pPr lvl="0" rtl="0"/>
            <a:r>
              <a:rPr lang="ru-RU" noProof="0"/>
              <a:t>Значок</a:t>
            </a:r>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rtl="0"/>
            <a:r>
              <a:rPr lang="ru-RU" noProof="0"/>
              <a:t>ЗАГОЛОВОК</a:t>
            </a:r>
          </a:p>
        </p:txBody>
      </p:sp>
      <p:sp>
        <p:nvSpPr>
          <p:cNvPr id="3" name="Подзаголовок 2">
            <a:extLst>
              <a:ext uri="{FF2B5EF4-FFF2-40B4-BE49-F238E27FC236}">
                <a16:creationId xmlns:a16="http://schemas.microsoft.com/office/drawing/2014/main" xmlns=""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rtl="0"/>
            <a:r>
              <a:rPr lang="ru-RU" noProof="0"/>
              <a:t>Подзаголовок</a:t>
            </a:r>
          </a:p>
        </p:txBody>
      </p:sp>
      <p:grpSp>
        <p:nvGrpSpPr>
          <p:cNvPr id="6" name="Группа 5">
            <a:extLst>
              <a:ext uri="{FF2B5EF4-FFF2-40B4-BE49-F238E27FC236}">
                <a16:creationId xmlns:a16="http://schemas.microsoft.com/office/drawing/2014/main" xmlns="" id="{EFDB39AB-B644-434A-9D55-AF3455D468E5}"/>
              </a:ext>
            </a:extLst>
          </p:cNvPr>
          <p:cNvGrpSpPr/>
          <p:nvPr userDrawn="1"/>
        </p:nvGrpSpPr>
        <p:grpSpPr>
          <a:xfrm>
            <a:off x="9140346" y="5054600"/>
            <a:ext cx="676275" cy="114300"/>
            <a:chOff x="9330846" y="5054600"/>
            <a:chExt cx="676275" cy="114300"/>
          </a:xfrm>
        </p:grpSpPr>
        <p:sp>
          <p:nvSpPr>
            <p:cNvPr id="7" name="Овал 6">
              <a:extLst>
                <a:ext uri="{FF2B5EF4-FFF2-40B4-BE49-F238E27FC236}">
                  <a16:creationId xmlns:a16="http://schemas.microsoft.com/office/drawing/2014/main" xmlns=""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8" name="Овал 7">
              <a:extLst>
                <a:ext uri="{FF2B5EF4-FFF2-40B4-BE49-F238E27FC236}">
                  <a16:creationId xmlns:a16="http://schemas.microsoft.com/office/drawing/2014/main" xmlns=""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9" name="Овал 8">
              <a:extLst>
                <a:ext uri="{FF2B5EF4-FFF2-40B4-BE49-F238E27FC236}">
                  <a16:creationId xmlns:a16="http://schemas.microsoft.com/office/drawing/2014/main" xmlns=""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11" name="Овал 10">
              <a:extLst>
                <a:ext uri="{FF2B5EF4-FFF2-40B4-BE49-F238E27FC236}">
                  <a16:creationId xmlns:a16="http://schemas.microsoft.com/office/drawing/2014/main" xmlns=""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13" name="Полилиния: Фигура 12">
            <a:extLst>
              <a:ext uri="{FF2B5EF4-FFF2-40B4-BE49-F238E27FC236}">
                <a16:creationId xmlns:a16="http://schemas.microsoft.com/office/drawing/2014/main" xmlns=""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10" name="Полилиния: Фигура 9">
            <a:extLst>
              <a:ext uri="{FF2B5EF4-FFF2-40B4-BE49-F238E27FC236}">
                <a16:creationId xmlns:a16="http://schemas.microsoft.com/office/drawing/2014/main" xmlns=""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p>
        </p:txBody>
      </p:sp>
      <p:sp>
        <p:nvSpPr>
          <p:cNvPr id="2" name="Заголовок 1">
            <a:extLst>
              <a:ext uri="{FF2B5EF4-FFF2-40B4-BE49-F238E27FC236}">
                <a16:creationId xmlns:a16="http://schemas.microsoft.com/office/drawing/2014/main" xmlns=""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rtl="0"/>
            <a:r>
              <a:rPr lang="ru-RU" noProof="0"/>
              <a:t>ЗАГОЛОВОК</a:t>
            </a:r>
          </a:p>
        </p:txBody>
      </p:sp>
      <p:sp>
        <p:nvSpPr>
          <p:cNvPr id="3" name="Подзаголовок 2">
            <a:extLst>
              <a:ext uri="{FF2B5EF4-FFF2-40B4-BE49-F238E27FC236}">
                <a16:creationId xmlns:a16="http://schemas.microsoft.com/office/drawing/2014/main" xmlns=""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rtl="0"/>
            <a:r>
              <a:rPr lang="ru-RU" noProof="0"/>
              <a:t>Подзаголовок</a:t>
            </a:r>
          </a:p>
        </p:txBody>
      </p:sp>
      <p:grpSp>
        <p:nvGrpSpPr>
          <p:cNvPr id="6" name="Группа 5">
            <a:extLst>
              <a:ext uri="{FF2B5EF4-FFF2-40B4-BE49-F238E27FC236}">
                <a16:creationId xmlns:a16="http://schemas.microsoft.com/office/drawing/2014/main" xmlns="" id="{EFDB39AB-B644-434A-9D55-AF3455D468E5}"/>
              </a:ext>
            </a:extLst>
          </p:cNvPr>
          <p:cNvGrpSpPr/>
          <p:nvPr userDrawn="1"/>
        </p:nvGrpSpPr>
        <p:grpSpPr>
          <a:xfrm>
            <a:off x="9140346" y="5054600"/>
            <a:ext cx="676275" cy="114300"/>
            <a:chOff x="9330846" y="5054600"/>
            <a:chExt cx="676275" cy="114300"/>
          </a:xfrm>
        </p:grpSpPr>
        <p:sp>
          <p:nvSpPr>
            <p:cNvPr id="7" name="Овал 6">
              <a:extLst>
                <a:ext uri="{FF2B5EF4-FFF2-40B4-BE49-F238E27FC236}">
                  <a16:creationId xmlns:a16="http://schemas.microsoft.com/office/drawing/2014/main" xmlns=""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8" name="Овал 7">
              <a:extLst>
                <a:ext uri="{FF2B5EF4-FFF2-40B4-BE49-F238E27FC236}">
                  <a16:creationId xmlns:a16="http://schemas.microsoft.com/office/drawing/2014/main" xmlns=""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9" name="Овал 8">
              <a:extLst>
                <a:ext uri="{FF2B5EF4-FFF2-40B4-BE49-F238E27FC236}">
                  <a16:creationId xmlns:a16="http://schemas.microsoft.com/office/drawing/2014/main" xmlns=""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11" name="Овал 10">
              <a:extLst>
                <a:ext uri="{FF2B5EF4-FFF2-40B4-BE49-F238E27FC236}">
                  <a16:creationId xmlns:a16="http://schemas.microsoft.com/office/drawing/2014/main" xmlns=""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rtl="0">
              <a:lnSpc>
                <a:spcPct val="100000"/>
              </a:lnSpc>
            </a:pPr>
            <a:r>
              <a:rPr lang="ru-RU" noProof="0"/>
              <a:t>Образец заголовка</a:t>
            </a:r>
          </a:p>
        </p:txBody>
      </p:sp>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
        <p:nvSpPr>
          <p:cNvPr id="9" name="Объект 2">
            <a:extLst>
              <a:ext uri="{FF2B5EF4-FFF2-40B4-BE49-F238E27FC236}">
                <a16:creationId xmlns:a16="http://schemas.microsoft.com/office/drawing/2014/main" xmlns="" id="{C7BBA6D3-FEB9-412B-8FBB-095FC3A60ABF}"/>
              </a:ext>
            </a:extLst>
          </p:cNvPr>
          <p:cNvSpPr>
            <a:spLocks noGrp="1"/>
          </p:cNvSpPr>
          <p:nvPr>
            <p:ph idx="1"/>
          </p:nvPr>
        </p:nvSpPr>
        <p:spPr>
          <a:xfrm>
            <a:off x="633186" y="1825625"/>
            <a:ext cx="10815864" cy="4351338"/>
          </a:xfr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rtl="0">
              <a:lnSpc>
                <a:spcPct val="100000"/>
              </a:lnSpc>
            </a:pPr>
            <a:r>
              <a:rPr lang="ru-RU" noProof="0"/>
              <a:t>Образец заголовка</a:t>
            </a:r>
          </a:p>
        </p:txBody>
      </p:sp>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
        <p:nvSpPr>
          <p:cNvPr id="9" name="Объект 2">
            <a:extLst>
              <a:ext uri="{FF2B5EF4-FFF2-40B4-BE49-F238E27FC236}">
                <a16:creationId xmlns:a16="http://schemas.microsoft.com/office/drawing/2014/main" xmlns="" id="{64A4F74B-B2CD-407C-865A-037EDFAC9DB0}"/>
              </a:ext>
            </a:extLst>
          </p:cNvPr>
          <p:cNvSpPr>
            <a:spLocks noGrp="1"/>
          </p:cNvSpPr>
          <p:nvPr>
            <p:ph sz="half" idx="1"/>
          </p:nvPr>
        </p:nvSpPr>
        <p:spPr>
          <a:xfrm>
            <a:off x="633186" y="1825625"/>
            <a:ext cx="5386614" cy="4351338"/>
          </a:xfrm>
        </p:spPr>
        <p:txBody>
          <a:bodyPr rtlCol="0">
            <a:normAutofit/>
          </a:bodyPr>
          <a:lstStyle>
            <a:lvl1pPr>
              <a:defRPr sz="2000"/>
            </a:lvl1pPr>
            <a:lvl2pPr>
              <a:defRPr sz="1800"/>
            </a:lvl2pPr>
            <a:lvl3pPr>
              <a:defRPr sz="1600"/>
            </a:lvl3pPr>
            <a:lvl4pPr>
              <a:defRPr sz="1400"/>
            </a:lvl4pPr>
            <a:lvl5pPr>
              <a:defRPr sz="1400"/>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Объект 3">
            <a:extLst>
              <a:ext uri="{FF2B5EF4-FFF2-40B4-BE49-F238E27FC236}">
                <a16:creationId xmlns:a16="http://schemas.microsoft.com/office/drawing/2014/main" xmlns="" id="{A2548E2E-973A-4D52-ACB9-BF564F407308}"/>
              </a:ext>
            </a:extLst>
          </p:cNvPr>
          <p:cNvSpPr>
            <a:spLocks noGrp="1"/>
          </p:cNvSpPr>
          <p:nvPr>
            <p:ph sz="half" idx="2"/>
          </p:nvPr>
        </p:nvSpPr>
        <p:spPr>
          <a:xfrm>
            <a:off x="6172200" y="1825625"/>
            <a:ext cx="5276850" cy="4351338"/>
          </a:xfrm>
        </p:spPr>
        <p:txBody>
          <a:bodyPr rtlCol="0">
            <a:normAutofit/>
          </a:bodyPr>
          <a:lstStyle>
            <a:lvl1pPr>
              <a:defRPr sz="2000"/>
            </a:lvl1pPr>
            <a:lvl2pPr>
              <a:defRPr sz="1800"/>
            </a:lvl2pPr>
            <a:lvl3pPr>
              <a:defRPr sz="1600"/>
            </a:lvl3pPr>
            <a:lvl4pPr>
              <a:defRPr sz="1400"/>
            </a:lvl4pPr>
            <a:lvl5pPr>
              <a:defRPr sz="1400"/>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rtl="0">
              <a:lnSpc>
                <a:spcPct val="100000"/>
              </a:lnSpc>
            </a:pPr>
            <a:r>
              <a:rPr lang="ru-RU" noProof="0"/>
              <a:t>Образец заголовка</a:t>
            </a:r>
          </a:p>
        </p:txBody>
      </p:sp>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
        <p:nvSpPr>
          <p:cNvPr id="9" name="Текст 2">
            <a:extLst>
              <a:ext uri="{FF2B5EF4-FFF2-40B4-BE49-F238E27FC236}">
                <a16:creationId xmlns:a16="http://schemas.microsoft.com/office/drawing/2014/main" xmlns="" id="{10CD1AD0-C8B7-4785-A47D-D822CF4F248F}"/>
              </a:ext>
            </a:extLst>
          </p:cNvPr>
          <p:cNvSpPr>
            <a:spLocks noGrp="1"/>
          </p:cNvSpPr>
          <p:nvPr>
            <p:ph type="body" idx="1"/>
          </p:nvPr>
        </p:nvSpPr>
        <p:spPr>
          <a:xfrm>
            <a:off x="633186" y="1681163"/>
            <a:ext cx="533214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10" name="Текст 4">
            <a:extLst>
              <a:ext uri="{FF2B5EF4-FFF2-40B4-BE49-F238E27FC236}">
                <a16:creationId xmlns:a16="http://schemas.microsoft.com/office/drawing/2014/main" xmlns="" id="{90A1BBCF-EEF1-4C9A-BA10-9657A79560D3}"/>
              </a:ext>
            </a:extLst>
          </p:cNvPr>
          <p:cNvSpPr>
            <a:spLocks noGrp="1"/>
          </p:cNvSpPr>
          <p:nvPr>
            <p:ph type="body" sz="quarter" idx="3"/>
          </p:nvPr>
        </p:nvSpPr>
        <p:spPr>
          <a:xfrm>
            <a:off x="6172200" y="1681163"/>
            <a:ext cx="527685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11" name="Объект 3">
            <a:extLst>
              <a:ext uri="{FF2B5EF4-FFF2-40B4-BE49-F238E27FC236}">
                <a16:creationId xmlns:a16="http://schemas.microsoft.com/office/drawing/2014/main" xmlns="" id="{79F8415A-57A2-4D5C-97B0-E78499CC7C6F}"/>
              </a:ext>
            </a:extLst>
          </p:cNvPr>
          <p:cNvSpPr>
            <a:spLocks noGrp="1"/>
          </p:cNvSpPr>
          <p:nvPr>
            <p:ph sz="half" idx="2"/>
          </p:nvPr>
        </p:nvSpPr>
        <p:spPr>
          <a:xfrm>
            <a:off x="633186" y="2505075"/>
            <a:ext cx="5332147"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2" name="Объект 5">
            <a:extLst>
              <a:ext uri="{FF2B5EF4-FFF2-40B4-BE49-F238E27FC236}">
                <a16:creationId xmlns:a16="http://schemas.microsoft.com/office/drawing/2014/main" xmlns="" id="{37A31490-A10D-455A-B515-E26064D0E10A}"/>
              </a:ext>
            </a:extLst>
          </p:cNvPr>
          <p:cNvSpPr>
            <a:spLocks noGrp="1"/>
          </p:cNvSpPr>
          <p:nvPr>
            <p:ph sz="quarter" idx="4"/>
          </p:nvPr>
        </p:nvSpPr>
        <p:spPr>
          <a:xfrm>
            <a:off x="6172200" y="2505075"/>
            <a:ext cx="527685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
        <p:nvSpPr>
          <p:cNvPr id="9" name="Текст 3">
            <a:extLst>
              <a:ext uri="{FF2B5EF4-FFF2-40B4-BE49-F238E27FC236}">
                <a16:creationId xmlns:a16="http://schemas.microsoft.com/office/drawing/2014/main" xmlns="" id="{9F5DF135-B773-4FF0-A198-687768159124}"/>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10" name="Объект 2">
            <a:extLst>
              <a:ext uri="{FF2B5EF4-FFF2-40B4-BE49-F238E27FC236}">
                <a16:creationId xmlns:a16="http://schemas.microsoft.com/office/drawing/2014/main" xmlns="" id="{4D4BA48E-457A-42FA-BC00-3AE386B38A0C}"/>
              </a:ext>
            </a:extLst>
          </p:cNvPr>
          <p:cNvSpPr>
            <a:spLocks noGrp="1"/>
          </p:cNvSpPr>
          <p:nvPr>
            <p:ph idx="1"/>
          </p:nvPr>
        </p:nvSpPr>
        <p:spPr>
          <a:xfrm>
            <a:off x="5183188" y="987425"/>
            <a:ext cx="6265862"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1" name="Заголовок 1">
            <a:extLst>
              <a:ext uri="{FF2B5EF4-FFF2-40B4-BE49-F238E27FC236}">
                <a16:creationId xmlns:a16="http://schemas.microsoft.com/office/drawing/2014/main" xmlns="" id="{43DF8AE6-3466-400C-B6F1-335DF4DED075}"/>
              </a:ext>
            </a:extLst>
          </p:cNvPr>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_02">
    <p:spTree>
      <p:nvGrpSpPr>
        <p:cNvPr id="1" name=""/>
        <p:cNvGrpSpPr/>
        <p:nvPr/>
      </p:nvGrpSpPr>
      <p:grpSpPr>
        <a:xfrm>
          <a:off x="0" y="0"/>
          <a:ext cx="0" cy="0"/>
          <a:chOff x="0" y="0"/>
          <a:chExt cx="0" cy="0"/>
        </a:xfrm>
      </p:grpSpPr>
      <p:sp>
        <p:nvSpPr>
          <p:cNvPr id="10" name="Полилиния: Фигура 9">
            <a:extLst>
              <a:ext uri="{FF2B5EF4-FFF2-40B4-BE49-F238E27FC236}">
                <a16:creationId xmlns:a16="http://schemas.microsoft.com/office/drawing/2014/main" xmlns=""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a:p>
        </p:txBody>
      </p:sp>
      <p:sp>
        <p:nvSpPr>
          <p:cNvPr id="12" name="Рисунок 11">
            <a:extLst>
              <a:ext uri="{FF2B5EF4-FFF2-40B4-BE49-F238E27FC236}">
                <a16:creationId xmlns:a16="http://schemas.microsoft.com/office/drawing/2014/main" xmlns="" id="{1A440F4A-C2AF-406D-B420-CCF52F447AC1}"/>
              </a:ext>
            </a:extLst>
          </p:cNvPr>
          <p:cNvSpPr>
            <a:spLocks noGrp="1"/>
          </p:cNvSpPr>
          <p:nvPr>
            <p:ph type="pic" sz="quarter" idx="10" hasCustomPrompt="1"/>
          </p:nvPr>
        </p:nvSpPr>
        <p:spPr>
          <a:xfrm>
            <a:off x="-1" y="0"/>
            <a:ext cx="5504688" cy="6858000"/>
          </a:xfrm>
        </p:spPr>
        <p:txBody>
          <a:bodyPr rtlCol="0" anchor="ctr" anchorCtr="1">
            <a:normAutofit/>
          </a:bodyPr>
          <a:lstStyle>
            <a:lvl1pPr marL="0" indent="0">
              <a:buNone/>
              <a:defRPr sz="2400">
                <a:solidFill>
                  <a:schemeClr val="bg1"/>
                </a:solidFill>
              </a:defRPr>
            </a:lvl1pPr>
          </a:lstStyle>
          <a:p>
            <a:pPr rtl="0"/>
            <a:r>
              <a:rPr lang="ru-RU" noProof="0"/>
              <a:t>Добавить изображение</a:t>
            </a:r>
          </a:p>
        </p:txBody>
      </p:sp>
      <p:sp>
        <p:nvSpPr>
          <p:cNvPr id="2" name="Заголовок 1">
            <a:extLst>
              <a:ext uri="{FF2B5EF4-FFF2-40B4-BE49-F238E27FC236}">
                <a16:creationId xmlns:a16="http://schemas.microsoft.com/office/drawing/2014/main" xmlns=""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rtl="0"/>
            <a:r>
              <a:rPr lang="ru-RU" noProof="0"/>
              <a:t>ЗАГОЛОВОК</a:t>
            </a:r>
          </a:p>
        </p:txBody>
      </p:sp>
      <p:sp>
        <p:nvSpPr>
          <p:cNvPr id="3" name="Подзаголовок 2">
            <a:extLst>
              <a:ext uri="{FF2B5EF4-FFF2-40B4-BE49-F238E27FC236}">
                <a16:creationId xmlns:a16="http://schemas.microsoft.com/office/drawing/2014/main" xmlns=""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rtl="0"/>
            <a:r>
              <a:rPr lang="ru-RU" noProof="0"/>
              <a:t>Подзаголовок</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xmlns="" id="{859AE304-DA92-45D8-B258-61BEA6C99C0E}"/>
              </a:ext>
            </a:extLst>
          </p:cNvPr>
          <p:cNvGrpSpPr/>
          <p:nvPr userDrawn="1"/>
        </p:nvGrpSpPr>
        <p:grpSpPr>
          <a:xfrm>
            <a:off x="0" y="6086479"/>
            <a:ext cx="12192000" cy="600974"/>
            <a:chOff x="0" y="6086479"/>
            <a:chExt cx="12192000" cy="600974"/>
          </a:xfrm>
        </p:grpSpPr>
        <p:sp>
          <p:nvSpPr>
            <p:cNvPr id="5" name="Прямоугольник 4">
              <a:extLst>
                <a:ext uri="{FF2B5EF4-FFF2-40B4-BE49-F238E27FC236}">
                  <a16:creationId xmlns:a16="http://schemas.microsoft.com/office/drawing/2014/main" xmlns=""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7" name="Овал 6">
              <a:extLst>
                <a:ext uri="{FF2B5EF4-FFF2-40B4-BE49-F238E27FC236}">
                  <a16:creationId xmlns:a16="http://schemas.microsoft.com/office/drawing/2014/main" xmlns=""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8" name="Номер слайда 5">
            <a:extLst>
              <a:ext uri="{FF2B5EF4-FFF2-40B4-BE49-F238E27FC236}">
                <a16:creationId xmlns:a16="http://schemas.microsoft.com/office/drawing/2014/main" xmlns=""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
        <p:nvSpPr>
          <p:cNvPr id="9" name="Заголовок 1">
            <a:extLst>
              <a:ext uri="{FF2B5EF4-FFF2-40B4-BE49-F238E27FC236}">
                <a16:creationId xmlns:a16="http://schemas.microsoft.com/office/drawing/2014/main" xmlns="" id="{A3EA16B2-FFAE-4A6E-977D-191BC1DB5B28}"/>
              </a:ext>
            </a:extLst>
          </p:cNvPr>
          <p:cNvSpPr>
            <a:spLocks noGrp="1"/>
          </p:cNvSpPr>
          <p:nvPr>
            <p:ph type="title"/>
          </p:nvPr>
        </p:nvSpPr>
        <p:spPr>
          <a:xfrm>
            <a:off x="839788" y="457200"/>
            <a:ext cx="3932237" cy="1600200"/>
          </a:xfrm>
        </p:spPr>
        <p:txBody>
          <a:bodyPr rtlCol="0" anchor="b"/>
          <a:lstStyle>
            <a:lvl1pPr>
              <a:defRPr sz="3200"/>
            </a:lvl1pPr>
          </a:lstStyle>
          <a:p>
            <a:pPr rtl="0"/>
            <a:r>
              <a:rPr lang="ru-RU" noProof="0"/>
              <a:t>Образец заголовка</a:t>
            </a:r>
          </a:p>
        </p:txBody>
      </p:sp>
      <p:sp>
        <p:nvSpPr>
          <p:cNvPr id="10" name="Текст 3">
            <a:extLst>
              <a:ext uri="{FF2B5EF4-FFF2-40B4-BE49-F238E27FC236}">
                <a16:creationId xmlns:a16="http://schemas.microsoft.com/office/drawing/2014/main" xmlns="" id="{436B2E80-B2B9-4309-8C9B-11D0B83C4337}"/>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11" name="Рисунок 2">
            <a:extLst>
              <a:ext uri="{FF2B5EF4-FFF2-40B4-BE49-F238E27FC236}">
                <a16:creationId xmlns:a16="http://schemas.microsoft.com/office/drawing/2014/main" xmlns="" id="{03DB89DF-F372-4E54-9DFD-D53E42A2B8E8}"/>
              </a:ext>
            </a:extLst>
          </p:cNvPr>
          <p:cNvSpPr>
            <a:spLocks noGrp="1"/>
          </p:cNvSpPr>
          <p:nvPr>
            <p:ph type="pic" idx="1"/>
          </p:nvPr>
        </p:nvSpPr>
        <p:spPr>
          <a:xfrm>
            <a:off x="5183188" y="457201"/>
            <a:ext cx="6172200" cy="540385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a:t>Вставка рисунка</a:t>
            </a:r>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_03">
    <p:spTree>
      <p:nvGrpSpPr>
        <p:cNvPr id="1" name=""/>
        <p:cNvGrpSpPr/>
        <p:nvPr/>
      </p:nvGrpSpPr>
      <p:grpSpPr>
        <a:xfrm>
          <a:off x="0" y="0"/>
          <a:ext cx="0" cy="0"/>
          <a:chOff x="0" y="0"/>
          <a:chExt cx="0" cy="0"/>
        </a:xfrm>
      </p:grpSpPr>
      <p:sp>
        <p:nvSpPr>
          <p:cNvPr id="7" name="Рисунок 11">
            <a:extLst>
              <a:ext uri="{FF2B5EF4-FFF2-40B4-BE49-F238E27FC236}">
                <a16:creationId xmlns:a16="http://schemas.microsoft.com/office/drawing/2014/main" xmlns="" id="{47CEAAF6-CCA9-40F8-8A3D-FAAD92220D11}"/>
              </a:ext>
            </a:extLst>
          </p:cNvPr>
          <p:cNvSpPr>
            <a:spLocks noGrp="1"/>
          </p:cNvSpPr>
          <p:nvPr>
            <p:ph type="pic" sz="quarter" idx="10" hasCustomPrompt="1"/>
          </p:nvPr>
        </p:nvSpPr>
        <p:spPr>
          <a:xfrm>
            <a:off x="-2" y="0"/>
            <a:ext cx="12192001" cy="6858000"/>
          </a:xfrm>
        </p:spPr>
        <p:txBody>
          <a:bodyPr rtlCol="0" anchor="ctr" anchorCtr="1">
            <a:normAutofit/>
          </a:bodyPr>
          <a:lstStyle>
            <a:lvl1pPr marL="0" indent="0">
              <a:buNone/>
              <a:defRPr sz="2400">
                <a:solidFill>
                  <a:schemeClr val="bg1"/>
                </a:solidFill>
              </a:defRPr>
            </a:lvl1pPr>
          </a:lstStyle>
          <a:p>
            <a:pPr rtl="0"/>
            <a:r>
              <a:rPr lang="ru-RU" noProof="0"/>
              <a:t>Добавить изображение</a:t>
            </a:r>
          </a:p>
        </p:txBody>
      </p:sp>
      <p:sp>
        <p:nvSpPr>
          <p:cNvPr id="2" name="Заголовок 1">
            <a:extLst>
              <a:ext uri="{FF2B5EF4-FFF2-40B4-BE49-F238E27FC236}">
                <a16:creationId xmlns:a16="http://schemas.microsoft.com/office/drawing/2014/main" xmlns=""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rtl="0"/>
            <a:r>
              <a:rPr lang="ru-RU" noProof="0"/>
              <a:t>ЗАГОЛОВОК</a:t>
            </a:r>
          </a:p>
        </p:txBody>
      </p:sp>
      <p:sp>
        <p:nvSpPr>
          <p:cNvPr id="3" name="Подзаголовок 2">
            <a:extLst>
              <a:ext uri="{FF2B5EF4-FFF2-40B4-BE49-F238E27FC236}">
                <a16:creationId xmlns:a16="http://schemas.microsoft.com/office/drawing/2014/main" xmlns=""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rtl="0"/>
            <a:r>
              <a:rPr lang="ru-RU" noProof="0"/>
              <a:t>Подзаголовок</a:t>
            </a:r>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с изображением">
    <p:spTree>
      <p:nvGrpSpPr>
        <p:cNvPr id="1" name=""/>
        <p:cNvGrpSpPr/>
        <p:nvPr/>
      </p:nvGrpSpPr>
      <p:grpSpPr>
        <a:xfrm>
          <a:off x="0" y="0"/>
          <a:ext cx="0" cy="0"/>
          <a:chOff x="0" y="0"/>
          <a:chExt cx="0" cy="0"/>
        </a:xfrm>
      </p:grpSpPr>
      <p:sp>
        <p:nvSpPr>
          <p:cNvPr id="7" name="Рисунок 11">
            <a:extLst>
              <a:ext uri="{FF2B5EF4-FFF2-40B4-BE49-F238E27FC236}">
                <a16:creationId xmlns:a16="http://schemas.microsoft.com/office/drawing/2014/main" xmlns="" id="{AAF32A0B-D38A-4E4A-BD5E-94B671296508}"/>
              </a:ext>
            </a:extLst>
          </p:cNvPr>
          <p:cNvSpPr>
            <a:spLocks noGrp="1"/>
          </p:cNvSpPr>
          <p:nvPr>
            <p:ph type="pic" sz="quarter" idx="10" hasCustomPrompt="1"/>
          </p:nvPr>
        </p:nvSpPr>
        <p:spPr>
          <a:xfrm>
            <a:off x="-2" y="0"/>
            <a:ext cx="12192001" cy="6858000"/>
          </a:xfrm>
        </p:spPr>
        <p:txBody>
          <a:bodyPr rtlCol="0" anchor="ctr" anchorCtr="1">
            <a:normAutofit/>
          </a:bodyPr>
          <a:lstStyle>
            <a:lvl1pPr marL="0" indent="0">
              <a:buNone/>
              <a:defRPr sz="2400">
                <a:solidFill>
                  <a:schemeClr val="tx1"/>
                </a:solidFill>
              </a:defRPr>
            </a:lvl1pPr>
          </a:lstStyle>
          <a:p>
            <a:pPr rtl="0"/>
            <a:r>
              <a:rPr lang="ru-RU" noProof="0"/>
              <a:t>Добавить изображение</a:t>
            </a:r>
          </a:p>
        </p:txBody>
      </p:sp>
      <p:sp>
        <p:nvSpPr>
          <p:cNvPr id="2" name="Заголовок 1">
            <a:extLst>
              <a:ext uri="{FF2B5EF4-FFF2-40B4-BE49-F238E27FC236}">
                <a16:creationId xmlns:a16="http://schemas.microsoft.com/office/drawing/2014/main" xmlns=""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rtl="0"/>
            <a:r>
              <a:rPr lang="ru-RU" noProof="0"/>
              <a:t>Образец заголовка</a:t>
            </a:r>
          </a:p>
        </p:txBody>
      </p:sp>
      <p:sp>
        <p:nvSpPr>
          <p:cNvPr id="3" name="Текст 2">
            <a:extLst>
              <a:ext uri="{FF2B5EF4-FFF2-40B4-BE49-F238E27FC236}">
                <a16:creationId xmlns:a16="http://schemas.microsoft.com/office/drawing/2014/main" xmlns=""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rtl="0"/>
            <a:r>
              <a:rPr lang="ru-RU" noProof="0"/>
              <a:t>Образец текста</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объект_2 (столбец)">
    <p:spTree>
      <p:nvGrpSpPr>
        <p:cNvPr id="1" name=""/>
        <p:cNvGrpSpPr/>
        <p:nvPr/>
      </p:nvGrpSpPr>
      <p:grpSpPr>
        <a:xfrm>
          <a:off x="0" y="0"/>
          <a:ext cx="0" cy="0"/>
          <a:chOff x="0" y="0"/>
          <a:chExt cx="0" cy="0"/>
        </a:xfrm>
      </p:grpSpPr>
      <p:sp>
        <p:nvSpPr>
          <p:cNvPr id="9" name="Рисунок 8">
            <a:extLst>
              <a:ext uri="{FF2B5EF4-FFF2-40B4-BE49-F238E27FC236}">
                <a16:creationId xmlns:a16="http://schemas.microsoft.com/office/drawing/2014/main" xmlns=""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rtl="0">
              <a:buNone/>
            </a:pPr>
            <a:r>
              <a:rPr lang="ru-RU" noProof="0"/>
              <a:t>Добавить изображение</a:t>
            </a:r>
          </a:p>
        </p:txBody>
      </p:sp>
      <p:sp>
        <p:nvSpPr>
          <p:cNvPr id="14" name="Текст 12">
            <a:extLst>
              <a:ext uri="{FF2B5EF4-FFF2-40B4-BE49-F238E27FC236}">
                <a16:creationId xmlns:a16="http://schemas.microsoft.com/office/drawing/2014/main" xmlns=""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rtl="0">
              <a:lnSpc>
                <a:spcPct val="100000"/>
              </a:lnSpc>
            </a:pPr>
            <a:r>
              <a:rPr lang="ru-RU" noProof="0"/>
              <a:t>Образец заголовка</a:t>
            </a:r>
          </a:p>
        </p:txBody>
      </p:sp>
      <p:sp>
        <p:nvSpPr>
          <p:cNvPr id="16" name="Объект 15">
            <a:extLst>
              <a:ext uri="{FF2B5EF4-FFF2-40B4-BE49-F238E27FC236}">
                <a16:creationId xmlns:a16="http://schemas.microsoft.com/office/drawing/2014/main" xmlns="" id="{C1ABB07C-6957-412E-9A87-72242AA3EE85}"/>
              </a:ext>
            </a:extLst>
          </p:cNvPr>
          <p:cNvSpPr>
            <a:spLocks noGrp="1"/>
          </p:cNvSpPr>
          <p:nvPr>
            <p:ph sz="quarter" idx="13" hasCustomPrompt="1"/>
          </p:nvPr>
        </p:nvSpPr>
        <p:spPr>
          <a:xfrm>
            <a:off x="1906451" y="1981200"/>
            <a:ext cx="548640" cy="548640"/>
          </a:xfrm>
        </p:spPr>
        <p:txBody>
          <a:bodyPr lIns="0" tIns="0" rIns="0" bIns="0" rtlCol="0" anchor="ctr">
            <a:noAutofit/>
          </a:bodyPr>
          <a:lstStyle>
            <a:lvl1pPr marL="0" indent="0" algn="ctr">
              <a:buNone/>
              <a:defRPr sz="1400"/>
            </a:lvl1pPr>
          </a:lstStyle>
          <a:p>
            <a:pPr lvl="0" rtl="0"/>
            <a:r>
              <a:rPr lang="ru-RU" noProof="0"/>
              <a:t>Значок</a:t>
            </a:r>
          </a:p>
        </p:txBody>
      </p:sp>
      <p:sp>
        <p:nvSpPr>
          <p:cNvPr id="17" name="Объект 15">
            <a:extLst>
              <a:ext uri="{FF2B5EF4-FFF2-40B4-BE49-F238E27FC236}">
                <a16:creationId xmlns:a16="http://schemas.microsoft.com/office/drawing/2014/main" xmlns="" id="{6DF8CB66-232E-4CE3-96FC-CE37C74994E1}"/>
              </a:ext>
            </a:extLst>
          </p:cNvPr>
          <p:cNvSpPr>
            <a:spLocks noGrp="1"/>
          </p:cNvSpPr>
          <p:nvPr>
            <p:ph sz="quarter" idx="14" hasCustomPrompt="1"/>
          </p:nvPr>
        </p:nvSpPr>
        <p:spPr>
          <a:xfrm>
            <a:off x="5645309" y="1981200"/>
            <a:ext cx="548640" cy="548640"/>
          </a:xfrm>
        </p:spPr>
        <p:txBody>
          <a:bodyPr lIns="0" tIns="0" rIns="0" bIns="0" rtlCol="0" anchor="ctr">
            <a:noAutofit/>
          </a:bodyPr>
          <a:lstStyle>
            <a:lvl1pPr marL="0" indent="0" algn="ctr">
              <a:buNone/>
              <a:defRPr sz="1400"/>
            </a:lvl1pPr>
          </a:lstStyle>
          <a:p>
            <a:pPr lvl="0" rtl="0"/>
            <a:r>
              <a:rPr lang="ru-RU" noProof="0"/>
              <a:t>Значок</a:t>
            </a:r>
          </a:p>
        </p:txBody>
      </p:sp>
      <p:sp>
        <p:nvSpPr>
          <p:cNvPr id="18" name="Номер слайда 7">
            <a:extLst>
              <a:ext uri="{FF2B5EF4-FFF2-40B4-BE49-F238E27FC236}">
                <a16:creationId xmlns:a16="http://schemas.microsoft.com/office/drawing/2014/main" xmlns=""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объект_3 (столбец)">
    <p:spTree>
      <p:nvGrpSpPr>
        <p:cNvPr id="1" name=""/>
        <p:cNvGrpSpPr/>
        <p:nvPr/>
      </p:nvGrpSpPr>
      <p:grpSpPr>
        <a:xfrm>
          <a:off x="0" y="0"/>
          <a:ext cx="0" cy="0"/>
          <a:chOff x="0" y="0"/>
          <a:chExt cx="0" cy="0"/>
        </a:xfrm>
      </p:grpSpPr>
      <p:sp>
        <p:nvSpPr>
          <p:cNvPr id="9" name="Рисунок 8">
            <a:extLst>
              <a:ext uri="{FF2B5EF4-FFF2-40B4-BE49-F238E27FC236}">
                <a16:creationId xmlns:a16="http://schemas.microsoft.com/office/drawing/2014/main" xmlns=""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rtl="0">
              <a:buNone/>
            </a:pPr>
            <a:r>
              <a:rPr lang="ru-RU" noProof="0"/>
              <a:t>Добавить изображение</a:t>
            </a:r>
          </a:p>
        </p:txBody>
      </p:sp>
      <p:sp>
        <p:nvSpPr>
          <p:cNvPr id="14" name="Текст 12">
            <a:extLst>
              <a:ext uri="{FF2B5EF4-FFF2-40B4-BE49-F238E27FC236}">
                <a16:creationId xmlns:a16="http://schemas.microsoft.com/office/drawing/2014/main" xmlns=""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rtl="0">
              <a:lnSpc>
                <a:spcPct val="100000"/>
              </a:lnSpc>
            </a:pPr>
            <a:r>
              <a:rPr lang="ru-RU" noProof="0"/>
              <a:t>Образец заголовка</a:t>
            </a:r>
            <a:endParaRPr lang="ru-RU" noProof="0" dirty="0"/>
          </a:p>
        </p:txBody>
      </p:sp>
      <p:sp>
        <p:nvSpPr>
          <p:cNvPr id="16" name="Объект 15">
            <a:extLst>
              <a:ext uri="{FF2B5EF4-FFF2-40B4-BE49-F238E27FC236}">
                <a16:creationId xmlns:a16="http://schemas.microsoft.com/office/drawing/2014/main" xmlns="" id="{C1ABB07C-6957-412E-9A87-72242AA3EE85}"/>
              </a:ext>
            </a:extLst>
          </p:cNvPr>
          <p:cNvSpPr>
            <a:spLocks noGrp="1"/>
          </p:cNvSpPr>
          <p:nvPr>
            <p:ph sz="quarter" idx="13" hasCustomPrompt="1"/>
          </p:nvPr>
        </p:nvSpPr>
        <p:spPr>
          <a:xfrm>
            <a:off x="1562100"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17" name="Объект 15">
            <a:extLst>
              <a:ext uri="{FF2B5EF4-FFF2-40B4-BE49-F238E27FC236}">
                <a16:creationId xmlns:a16="http://schemas.microsoft.com/office/drawing/2014/main" xmlns="" id="{6DF8CB66-232E-4CE3-96FC-CE37C74994E1}"/>
              </a:ext>
            </a:extLst>
          </p:cNvPr>
          <p:cNvSpPr>
            <a:spLocks noGrp="1"/>
          </p:cNvSpPr>
          <p:nvPr>
            <p:ph sz="quarter" idx="14" hasCustomPrompt="1"/>
          </p:nvPr>
        </p:nvSpPr>
        <p:spPr>
          <a:xfrm>
            <a:off x="4803242"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8" name="Текст 12">
            <a:extLst>
              <a:ext uri="{FF2B5EF4-FFF2-40B4-BE49-F238E27FC236}">
                <a16:creationId xmlns:a16="http://schemas.microsoft.com/office/drawing/2014/main" xmlns=""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rtl="0">
              <a:lnSpc>
                <a:spcPct val="100000"/>
              </a:lnSpc>
              <a:spcBef>
                <a:spcPct val="0"/>
              </a:spcBef>
            </a:pPr>
            <a:r>
              <a:rPr lang="ru-RU" noProof="0"/>
              <a:t>Образец текста</a:t>
            </a:r>
          </a:p>
        </p:txBody>
      </p:sp>
      <p:sp>
        <p:nvSpPr>
          <p:cNvPr id="10" name="Объект 15">
            <a:extLst>
              <a:ext uri="{FF2B5EF4-FFF2-40B4-BE49-F238E27FC236}">
                <a16:creationId xmlns:a16="http://schemas.microsoft.com/office/drawing/2014/main" xmlns="" id="{B60C8CC8-C869-4395-B389-D76DF4A56AA1}"/>
              </a:ext>
            </a:extLst>
          </p:cNvPr>
          <p:cNvSpPr>
            <a:spLocks noGrp="1"/>
          </p:cNvSpPr>
          <p:nvPr>
            <p:ph sz="quarter" idx="16" hasCustomPrompt="1"/>
          </p:nvPr>
        </p:nvSpPr>
        <p:spPr>
          <a:xfrm>
            <a:off x="8044385" y="1981200"/>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11" name="Номер слайда 7">
            <a:extLst>
              <a:ext uri="{FF2B5EF4-FFF2-40B4-BE49-F238E27FC236}">
                <a16:creationId xmlns:a16="http://schemas.microsoft.com/office/drawing/2014/main" xmlns=""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объект_2 (вертикальный столбец)">
    <p:spTree>
      <p:nvGrpSpPr>
        <p:cNvPr id="1" name=""/>
        <p:cNvGrpSpPr/>
        <p:nvPr/>
      </p:nvGrpSpPr>
      <p:grpSpPr>
        <a:xfrm>
          <a:off x="0" y="0"/>
          <a:ext cx="0" cy="0"/>
          <a:chOff x="0" y="0"/>
          <a:chExt cx="0" cy="0"/>
        </a:xfrm>
      </p:grpSpPr>
      <p:sp>
        <p:nvSpPr>
          <p:cNvPr id="9" name="Рисунок 8">
            <a:extLst>
              <a:ext uri="{FF2B5EF4-FFF2-40B4-BE49-F238E27FC236}">
                <a16:creationId xmlns:a16="http://schemas.microsoft.com/office/drawing/2014/main" xmlns=""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rtl="0">
              <a:buNone/>
            </a:pPr>
            <a:r>
              <a:rPr lang="ru-RU" noProof="0" dirty="0"/>
              <a:t>Добавить изображение</a:t>
            </a:r>
          </a:p>
        </p:txBody>
      </p:sp>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rtl="0">
              <a:lnSpc>
                <a:spcPct val="100000"/>
              </a:lnSpc>
              <a:spcBef>
                <a:spcPct val="0"/>
              </a:spcBef>
              <a:buNone/>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rtl="0">
              <a:lnSpc>
                <a:spcPct val="100000"/>
              </a:lnSpc>
            </a:pPr>
            <a:r>
              <a:rPr lang="ru-RU" noProof="0"/>
              <a:t>Образец заголовка</a:t>
            </a:r>
            <a:endParaRPr lang="ru-RU" noProof="0" dirty="0"/>
          </a:p>
        </p:txBody>
      </p:sp>
      <p:sp>
        <p:nvSpPr>
          <p:cNvPr id="16" name="Объект 15">
            <a:extLst>
              <a:ext uri="{FF2B5EF4-FFF2-40B4-BE49-F238E27FC236}">
                <a16:creationId xmlns:a16="http://schemas.microsoft.com/office/drawing/2014/main" xmlns="" id="{C1ABB07C-6957-412E-9A87-72242AA3EE85}"/>
              </a:ext>
            </a:extLst>
          </p:cNvPr>
          <p:cNvSpPr>
            <a:spLocks noGrp="1"/>
          </p:cNvSpPr>
          <p:nvPr>
            <p:ph sz="quarter" idx="13" hasCustomPrompt="1"/>
          </p:nvPr>
        </p:nvSpPr>
        <p:spPr>
          <a:xfrm>
            <a:off x="647700" y="2304413"/>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11" name="Текст 12">
            <a:extLst>
              <a:ext uri="{FF2B5EF4-FFF2-40B4-BE49-F238E27FC236}">
                <a16:creationId xmlns:a16="http://schemas.microsoft.com/office/drawing/2014/main" xmlns=""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rtl="0">
              <a:lnSpc>
                <a:spcPct val="100000"/>
              </a:lnSpc>
              <a:spcBef>
                <a:spcPct val="0"/>
              </a:spcBef>
              <a:buNone/>
            </a:pPr>
            <a:r>
              <a:rPr lang="ru-RU" noProof="0"/>
              <a:t>Образец текста</a:t>
            </a:r>
          </a:p>
        </p:txBody>
      </p:sp>
      <p:sp>
        <p:nvSpPr>
          <p:cNvPr id="12" name="Объект 15">
            <a:extLst>
              <a:ext uri="{FF2B5EF4-FFF2-40B4-BE49-F238E27FC236}">
                <a16:creationId xmlns:a16="http://schemas.microsoft.com/office/drawing/2014/main" xmlns="" id="{716D363C-A0A5-4FB1-8CC2-850C0CD9F4E7}"/>
              </a:ext>
            </a:extLst>
          </p:cNvPr>
          <p:cNvSpPr>
            <a:spLocks noGrp="1"/>
          </p:cNvSpPr>
          <p:nvPr>
            <p:ph sz="quarter" idx="15" hasCustomPrompt="1"/>
          </p:nvPr>
        </p:nvSpPr>
        <p:spPr>
          <a:xfrm>
            <a:off x="647700" y="4505006"/>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15" name="Номер слайда 7">
            <a:extLst>
              <a:ext uri="{FF2B5EF4-FFF2-40B4-BE49-F238E27FC236}">
                <a16:creationId xmlns:a16="http://schemas.microsoft.com/office/drawing/2014/main" xmlns=""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объект_1 (столбец)">
    <p:spTree>
      <p:nvGrpSpPr>
        <p:cNvPr id="1" name=""/>
        <p:cNvGrpSpPr/>
        <p:nvPr/>
      </p:nvGrpSpPr>
      <p:grpSpPr>
        <a:xfrm>
          <a:off x="0" y="0"/>
          <a:ext cx="0" cy="0"/>
          <a:chOff x="0" y="0"/>
          <a:chExt cx="0" cy="0"/>
        </a:xfrm>
      </p:grpSpPr>
      <p:sp>
        <p:nvSpPr>
          <p:cNvPr id="9" name="Рисунок 8">
            <a:extLst>
              <a:ext uri="{FF2B5EF4-FFF2-40B4-BE49-F238E27FC236}">
                <a16:creationId xmlns:a16="http://schemas.microsoft.com/office/drawing/2014/main" xmlns=""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rtl="0">
              <a:buNone/>
            </a:pPr>
            <a:r>
              <a:rPr lang="ru-RU" noProof="0"/>
              <a:t>Добавить изображение</a:t>
            </a:r>
          </a:p>
        </p:txBody>
      </p:sp>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rtl="0">
              <a:lnSpc>
                <a:spcPct val="100000"/>
              </a:lnSpc>
              <a:spcBef>
                <a:spcPct val="0"/>
              </a:spcBef>
              <a:buNone/>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rtl="0">
              <a:lnSpc>
                <a:spcPct val="100000"/>
              </a:lnSpc>
            </a:pPr>
            <a:r>
              <a:rPr lang="ru-RU" noProof="0"/>
              <a:t>Образец заголовка</a:t>
            </a:r>
            <a:endParaRPr lang="ru-RU" noProof="0" dirty="0"/>
          </a:p>
        </p:txBody>
      </p:sp>
      <p:sp>
        <p:nvSpPr>
          <p:cNvPr id="16" name="Объект 15">
            <a:extLst>
              <a:ext uri="{FF2B5EF4-FFF2-40B4-BE49-F238E27FC236}">
                <a16:creationId xmlns:a16="http://schemas.microsoft.com/office/drawing/2014/main" xmlns="" id="{C1ABB07C-6957-412E-9A87-72242AA3EE85}"/>
              </a:ext>
            </a:extLst>
          </p:cNvPr>
          <p:cNvSpPr>
            <a:spLocks noGrp="1"/>
          </p:cNvSpPr>
          <p:nvPr>
            <p:ph sz="quarter" idx="13" hasCustomPrompt="1"/>
          </p:nvPr>
        </p:nvSpPr>
        <p:spPr>
          <a:xfrm>
            <a:off x="647700" y="1733627"/>
            <a:ext cx="548640" cy="548640"/>
          </a:xfrm>
        </p:spPr>
        <p:txBody>
          <a:bodyPr lIns="0" tIns="0" rIns="0" bIns="0" rtlCol="0" anchor="ctr">
            <a:noAutofit/>
          </a:bodyPr>
          <a:lstStyle>
            <a:lvl1pPr marL="0" indent="0" algn="ctr">
              <a:buNone/>
              <a:defRPr sz="1400">
                <a:solidFill>
                  <a:schemeClr val="bg1">
                    <a:lumMod val="95000"/>
                  </a:schemeClr>
                </a:solidFill>
              </a:defRPr>
            </a:lvl1pPr>
          </a:lstStyle>
          <a:p>
            <a:pPr lvl="0" rtl="0"/>
            <a:r>
              <a:rPr lang="ru-RU" noProof="0"/>
              <a:t>Значок</a:t>
            </a:r>
          </a:p>
        </p:txBody>
      </p:sp>
      <p:sp>
        <p:nvSpPr>
          <p:cNvPr id="8" name="Номер слайда 7">
            <a:extLst>
              <a:ext uri="{FF2B5EF4-FFF2-40B4-BE49-F238E27FC236}">
                <a16:creationId xmlns:a16="http://schemas.microsoft.com/office/drawing/2014/main" xmlns=""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rtl="0"/>
            <a:fld id="{817179DE-9BF3-494C-804F-0C7C90AC8700}" type="slidenum">
              <a:rPr lang="ru-RU" noProof="0" smtClean="0"/>
              <a:pPr algn="ctr"/>
              <a:t>‹#›</a:t>
            </a:fld>
            <a:endParaRPr lang="ru-RU" noProof="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объект">
    <p:spTree>
      <p:nvGrpSpPr>
        <p:cNvPr id="1" name=""/>
        <p:cNvGrpSpPr/>
        <p:nvPr/>
      </p:nvGrpSpPr>
      <p:grpSpPr>
        <a:xfrm>
          <a:off x="0" y="0"/>
          <a:ext cx="0" cy="0"/>
          <a:chOff x="0" y="0"/>
          <a:chExt cx="0" cy="0"/>
        </a:xfrm>
      </p:grpSpPr>
      <p:sp>
        <p:nvSpPr>
          <p:cNvPr id="13" name="Текст 12">
            <a:extLst>
              <a:ext uri="{FF2B5EF4-FFF2-40B4-BE49-F238E27FC236}">
                <a16:creationId xmlns:a16="http://schemas.microsoft.com/office/drawing/2014/main" xmlns=""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rtl="0">
              <a:lnSpc>
                <a:spcPct val="100000"/>
              </a:lnSpc>
              <a:spcBef>
                <a:spcPct val="0"/>
              </a:spcBef>
              <a:buNone/>
            </a:pPr>
            <a:r>
              <a:rPr lang="ru-RU" noProof="0"/>
              <a:t>Образец текста</a:t>
            </a:r>
          </a:p>
        </p:txBody>
      </p:sp>
      <p:sp>
        <p:nvSpPr>
          <p:cNvPr id="2" name="Заголовок 1">
            <a:extLst>
              <a:ext uri="{FF2B5EF4-FFF2-40B4-BE49-F238E27FC236}">
                <a16:creationId xmlns:a16="http://schemas.microsoft.com/office/drawing/2014/main" xmlns=""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rtl="0">
              <a:lnSpc>
                <a:spcPct val="100000"/>
              </a:lnSpc>
            </a:pPr>
            <a:r>
              <a:rPr lang="ru-RU" noProof="0"/>
              <a:t>Образец заголовка</a:t>
            </a:r>
          </a:p>
        </p:txBody>
      </p:sp>
      <p:sp>
        <p:nvSpPr>
          <p:cNvPr id="16" name="Объект 15">
            <a:extLst>
              <a:ext uri="{FF2B5EF4-FFF2-40B4-BE49-F238E27FC236}">
                <a16:creationId xmlns:a16="http://schemas.microsoft.com/office/drawing/2014/main" xmlns="" id="{C1ABB07C-6957-412E-9A87-72242AA3EE85}"/>
              </a:ext>
            </a:extLst>
          </p:cNvPr>
          <p:cNvSpPr>
            <a:spLocks noGrp="1"/>
          </p:cNvSpPr>
          <p:nvPr>
            <p:ph sz="quarter" idx="13" hasCustomPrompt="1"/>
          </p:nvPr>
        </p:nvSpPr>
        <p:spPr>
          <a:xfrm>
            <a:off x="647700" y="1733627"/>
            <a:ext cx="548640" cy="548640"/>
          </a:xfrm>
        </p:spPr>
        <p:txBody>
          <a:bodyPr lIns="0" tIns="0" rIns="0" bIns="0" rtlCol="0" anchor="ctr">
            <a:noAutofit/>
          </a:bodyPr>
          <a:lstStyle>
            <a:lvl1pPr marL="0" indent="0" algn="ctr">
              <a:buNone/>
              <a:defRPr sz="1400">
                <a:solidFill>
                  <a:schemeClr val="tx1"/>
                </a:solidFill>
              </a:defRPr>
            </a:lvl1pPr>
          </a:lstStyle>
          <a:p>
            <a:pPr lvl="0" rtl="0"/>
            <a:r>
              <a:rPr lang="ru-RU" noProof="0"/>
              <a:t>Значок</a:t>
            </a:r>
          </a:p>
        </p:txBody>
      </p:sp>
      <p:grpSp>
        <p:nvGrpSpPr>
          <p:cNvPr id="11" name="Группа 10">
            <a:extLst>
              <a:ext uri="{FF2B5EF4-FFF2-40B4-BE49-F238E27FC236}">
                <a16:creationId xmlns:a16="http://schemas.microsoft.com/office/drawing/2014/main" xmlns="" id="{00AC1958-0DCB-4970-ADE3-E64DAAFC501D}"/>
              </a:ext>
            </a:extLst>
          </p:cNvPr>
          <p:cNvGrpSpPr/>
          <p:nvPr userDrawn="1"/>
        </p:nvGrpSpPr>
        <p:grpSpPr>
          <a:xfrm>
            <a:off x="0" y="6086479"/>
            <a:ext cx="12192000" cy="600974"/>
            <a:chOff x="0" y="6086479"/>
            <a:chExt cx="12192000" cy="600974"/>
          </a:xfrm>
        </p:grpSpPr>
        <p:sp>
          <p:nvSpPr>
            <p:cNvPr id="12" name="Прямоугольник 11">
              <a:extLst>
                <a:ext uri="{FF2B5EF4-FFF2-40B4-BE49-F238E27FC236}">
                  <a16:creationId xmlns:a16="http://schemas.microsoft.com/office/drawing/2014/main" xmlns=""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14" name="Овал 13">
              <a:extLst>
                <a:ext uri="{FF2B5EF4-FFF2-40B4-BE49-F238E27FC236}">
                  <a16:creationId xmlns:a16="http://schemas.microsoft.com/office/drawing/2014/main" xmlns=""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sp>
        <p:nvSpPr>
          <p:cNvPr id="15" name="Номер слайда 5">
            <a:extLst>
              <a:ext uri="{FF2B5EF4-FFF2-40B4-BE49-F238E27FC236}">
                <a16:creationId xmlns:a16="http://schemas.microsoft.com/office/drawing/2014/main" xmlns=""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fld id="{247A4EEE-49CE-4F6C-BF32-B7FCC5EBBF45}" type="slidenum">
              <a:rPr lang="ru-RU" sz="1200" noProof="0" smtClean="0">
                <a:solidFill>
                  <a:schemeClr val="bg1"/>
                </a:solidFill>
              </a:rPr>
              <a:pPr algn="ctr"/>
              <a:t>‹#›</a:t>
            </a:fld>
            <a:endParaRPr lang="ru-RU" sz="1200" noProof="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Номер слайда 7">
            <a:extLst>
              <a:ext uri="{FF2B5EF4-FFF2-40B4-BE49-F238E27FC236}">
                <a16:creationId xmlns:a16="http://schemas.microsoft.com/office/drawing/2014/main" xmlns=""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rtl="0"/>
            <a:fld id="{817179DE-9BF3-494C-804F-0C7C90AC8700}" type="slidenum">
              <a:rPr lang="ru-RU" noProof="0" smtClean="0"/>
              <a:pPr algn="ctr"/>
              <a:t>‹#›</a:t>
            </a:fld>
            <a:endParaRPr lang="ru-RU" noProof="0"/>
          </a:p>
        </p:txBody>
      </p:sp>
      <p:sp>
        <p:nvSpPr>
          <p:cNvPr id="2" name="Заголовок 1">
            <a:extLst>
              <a:ext uri="{FF2B5EF4-FFF2-40B4-BE49-F238E27FC236}">
                <a16:creationId xmlns:a16="http://schemas.microsoft.com/office/drawing/2014/main" xmlns=""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ru-RU" noProof="0"/>
              <a:t>Образец заголовка</a:t>
            </a:r>
          </a:p>
        </p:txBody>
      </p:sp>
      <p:sp>
        <p:nvSpPr>
          <p:cNvPr id="3" name="Текст 2">
            <a:extLst>
              <a:ext uri="{FF2B5EF4-FFF2-40B4-BE49-F238E27FC236}">
                <a16:creationId xmlns:a16="http://schemas.microsoft.com/office/drawing/2014/main" xmlns=""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Трое мужчин за столом для пикника">
            <a:extLst>
              <a:ext uri="{FF2B5EF4-FFF2-40B4-BE49-F238E27FC236}">
                <a16:creationId xmlns:a16="http://schemas.microsoft.com/office/drawing/2014/main" xmlns="" id="{0B90EB26-97FD-4B8B-86E0-B00589E0946D}"/>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a:xfrm>
            <a:off x="-1" y="0"/>
            <a:ext cx="6676568" cy="6858000"/>
          </a:xfrm>
        </p:spPr>
      </p:pic>
      <p:sp>
        <p:nvSpPr>
          <p:cNvPr id="2" name="Заголовок 1">
            <a:extLst>
              <a:ext uri="{FF2B5EF4-FFF2-40B4-BE49-F238E27FC236}">
                <a16:creationId xmlns:a16="http://schemas.microsoft.com/office/drawing/2014/main" xmlns="" id="{28BAA8DA-C40B-4AB9-9407-30FB70335152}"/>
              </a:ext>
            </a:extLst>
          </p:cNvPr>
          <p:cNvSpPr>
            <a:spLocks noGrp="1"/>
          </p:cNvSpPr>
          <p:nvPr>
            <p:ph type="ctrTitle"/>
          </p:nvPr>
        </p:nvSpPr>
        <p:spPr>
          <a:xfrm>
            <a:off x="7165328" y="74524"/>
            <a:ext cx="4379976" cy="3611880"/>
          </a:xfrm>
        </p:spPr>
        <p:txBody>
          <a:bodyPr rtlCol="0"/>
          <a:lstStyle/>
          <a:p>
            <a:r>
              <a:rPr lang="ru-RU" sz="6000" b="1" dirty="0" smtClean="0"/>
              <a:t/>
            </a:r>
            <a:br>
              <a:rPr lang="ru-RU" sz="6000" b="1" dirty="0" smtClean="0"/>
            </a:br>
            <a:r>
              <a:rPr lang="ru-RU" sz="6000" b="1" dirty="0"/>
              <a:t/>
            </a:r>
            <a:br>
              <a:rPr lang="ru-RU" sz="6000" b="1" dirty="0"/>
            </a:br>
            <a:r>
              <a:rPr lang="en-US" sz="5400" b="1" dirty="0" smtClean="0">
                <a:solidFill>
                  <a:srgbClr val="FF0000"/>
                </a:solidFill>
              </a:rPr>
              <a:t>The </a:t>
            </a:r>
            <a:r>
              <a:rPr lang="en-US" sz="5400" b="1" dirty="0">
                <a:solidFill>
                  <a:srgbClr val="FF0000"/>
                </a:solidFill>
              </a:rPr>
              <a:t>influence of the group on the personality</a:t>
            </a:r>
            <a:r>
              <a:rPr lang="ru-RU" sz="5400" dirty="0">
                <a:solidFill>
                  <a:srgbClr val="FF0000"/>
                </a:solidFill>
              </a:rPr>
              <a:t/>
            </a:r>
            <a:br>
              <a:rPr lang="ru-RU" sz="5400" dirty="0">
                <a:solidFill>
                  <a:srgbClr val="FF0000"/>
                </a:solidFill>
              </a:rPr>
            </a:br>
            <a:endParaRPr lang="ru-RU" sz="5400" dirty="0">
              <a:solidFill>
                <a:srgbClr val="FF0000"/>
              </a:solidFill>
            </a:endParaRPr>
          </a:p>
        </p:txBody>
      </p:sp>
      <p:sp>
        <p:nvSpPr>
          <p:cNvPr id="12" name="Подзаголовок 11">
            <a:extLst>
              <a:ext uri="{FF2B5EF4-FFF2-40B4-BE49-F238E27FC236}">
                <a16:creationId xmlns:a16="http://schemas.microsoft.com/office/drawing/2014/main" xmlns="" id="{B28A8D9C-5123-4D2B-9272-016EF90E0E50}"/>
              </a:ext>
            </a:extLst>
          </p:cNvPr>
          <p:cNvSpPr>
            <a:spLocks noGrp="1"/>
          </p:cNvSpPr>
          <p:nvPr>
            <p:ph type="subTitle" idx="1"/>
          </p:nvPr>
        </p:nvSpPr>
        <p:spPr/>
        <p:txBody>
          <a:bodyPr rtlCol="0"/>
          <a:lstStyle/>
          <a:p>
            <a:pPr rtl="0"/>
            <a:r>
              <a:rPr lang="en-US" sz="3200" dirty="0"/>
              <a:t>Lecture 5</a:t>
            </a:r>
            <a:endParaRPr lang="ru-RU" sz="3200" dirty="0"/>
          </a:p>
        </p:txBody>
      </p:sp>
      <p:grpSp>
        <p:nvGrpSpPr>
          <p:cNvPr id="4" name="Группа 3" descr="Декоративный элемент">
            <a:extLst>
              <a:ext uri="{FF2B5EF4-FFF2-40B4-BE49-F238E27FC236}">
                <a16:creationId xmlns:a16="http://schemas.microsoft.com/office/drawing/2014/main" xmlns="" id="{EB664AAE-5AE9-41D7-8346-002B9F445323}"/>
              </a:ext>
            </a:extLst>
          </p:cNvPr>
          <p:cNvGrpSpPr/>
          <p:nvPr/>
        </p:nvGrpSpPr>
        <p:grpSpPr>
          <a:xfrm>
            <a:off x="-3740" y="0"/>
            <a:ext cx="6208649" cy="6858000"/>
            <a:chOff x="-3740" y="0"/>
            <a:chExt cx="6208649" cy="6858000"/>
          </a:xfrm>
        </p:grpSpPr>
        <p:sp>
          <p:nvSpPr>
            <p:cNvPr id="11" name="Полилиния: Фигура 10">
              <a:extLst>
                <a:ext uri="{FF2B5EF4-FFF2-40B4-BE49-F238E27FC236}">
                  <a16:creationId xmlns:a16="http://schemas.microsoft.com/office/drawing/2014/main" xmlns=""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a:p>
          </p:txBody>
        </p:sp>
        <p:sp>
          <p:nvSpPr>
            <p:cNvPr id="9" name="Прямоугольник 8">
              <a:extLst>
                <a:ext uri="{FF2B5EF4-FFF2-40B4-BE49-F238E27FC236}">
                  <a16:creationId xmlns:a16="http://schemas.microsoft.com/office/drawing/2014/main" xmlns=""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554BC28-2574-4B64-9758-DA2432973084}"/>
              </a:ext>
            </a:extLst>
          </p:cNvPr>
          <p:cNvSpPr/>
          <p:nvPr/>
        </p:nvSpPr>
        <p:spPr>
          <a:xfrm>
            <a:off x="258617" y="193965"/>
            <a:ext cx="11665527" cy="4220964"/>
          </a:xfrm>
          <a:prstGeom prst="rect">
            <a:avLst/>
          </a:prstGeom>
        </p:spPr>
        <p:txBody>
          <a:bodyPr wrap="square">
            <a:spAutoFit/>
          </a:bodyPr>
          <a:lstStyle/>
          <a:p>
            <a:pPr indent="450215" algn="just">
              <a:lnSpc>
                <a:spcPct val="107000"/>
              </a:lnSpc>
              <a:spcAft>
                <a:spcPts val="800"/>
              </a:spcAft>
            </a:pP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phenomenon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conformi</a:t>
            </a:r>
            <a:r>
              <a:rPr lang="en-US" sz="2800" dirty="0">
                <a:latin typeface="Arial Black" panose="020B0A04020102020204" pitchFamily="34" charset="0"/>
                <a:ea typeface="Calibri" panose="020F0502020204030204" pitchFamily="34" charset="0"/>
                <a:cs typeface="Times New Roman" panose="02020603050405020304" pitchFamily="18" charset="0"/>
              </a:rPr>
              <a:t>ty </a:t>
            </a:r>
            <a:r>
              <a:rPr lang="ru-RU" sz="2800" dirty="0" err="1">
                <a:latin typeface="Arial Black" panose="020B0A04020102020204" pitchFamily="34" charset="0"/>
                <a:ea typeface="Calibri" panose="020F0502020204030204" pitchFamily="34" charset="0"/>
                <a:cs typeface="Times New Roman" panose="02020603050405020304" pitchFamily="18" charset="0"/>
              </a:rPr>
              <a:t>was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investigated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 </a:t>
            </a:r>
            <a:r>
              <a:rPr lang="ru-RU" sz="2800" dirty="0" err="1">
                <a:latin typeface="Arial Black" panose="020B0A04020102020204" pitchFamily="34" charset="0"/>
                <a:ea typeface="Calibri" panose="020F0502020204030204" pitchFamily="34" charset="0"/>
                <a:cs typeface="Times New Roman" panose="02020603050405020304" pitchFamily="18" charset="0"/>
              </a:rPr>
              <a:t>number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experiments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conducted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en-US" sz="2800" dirty="0">
                <a:latin typeface="Arial Black" panose="020B0A04020102020204" pitchFamily="34" charset="0"/>
                <a:ea typeface="Calibri" panose="020F0502020204030204" pitchFamily="34" charset="0"/>
                <a:cs typeface="Times New Roman" panose="02020603050405020304" pitchFamily="18" charset="0"/>
              </a:rPr>
              <a:t>the Polish and American psychologist </a:t>
            </a:r>
            <a:r>
              <a:rPr lang="ru-RU" sz="2800" dirty="0" err="1">
                <a:latin typeface="Arial Black" panose="020B0A04020102020204" pitchFamily="34" charset="0"/>
                <a:ea typeface="Calibri" panose="020F0502020204030204" pitchFamily="34" charset="0"/>
                <a:cs typeface="Times New Roman" panose="02020603050405020304" pitchFamily="18" charset="0"/>
              </a:rPr>
              <a:t>Solomon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Asch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en-US" sz="2800" dirty="0">
                <a:latin typeface="Arial Black" panose="020B0A04020102020204" pitchFamily="34" charset="0"/>
                <a:ea typeface="Calibri" panose="020F0502020204030204" pitchFamily="34" charset="0"/>
                <a:cs typeface="Times New Roman" panose="02020603050405020304" pitchFamily="18" charset="0"/>
              </a:rPr>
              <a:t>(Asch, 1956). </a:t>
            </a:r>
            <a:r>
              <a:rPr lang="ru-RU" sz="2800" dirty="0" err="1">
                <a:latin typeface="Arial Black" panose="020B0A04020102020204" pitchFamily="34" charset="0"/>
                <a:ea typeface="Calibri" panose="020F0502020204030204" pitchFamily="34" charset="0"/>
                <a:cs typeface="Times New Roman" panose="02020603050405020304" pitchFamily="18" charset="0"/>
              </a:rPr>
              <a:t>Ash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was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interested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not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only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how</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individual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person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obeys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forces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group</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but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also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ability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people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act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independently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not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succumb</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pressure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investigate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these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processes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independence</a:t>
            </a:r>
            <a:r>
              <a:rPr lang="ru-RU" sz="2800" dirty="0">
                <a:latin typeface="Arial Black" panose="020B0A04020102020204" pitchFamily="34" charset="0"/>
                <a:ea typeface="Calibri" panose="020F0502020204030204" pitchFamily="34" charset="0"/>
                <a:cs typeface="Times New Roman" panose="02020603050405020304" pitchFamily="18" charset="0"/>
              </a:rPr>
              <a:t>, S. </a:t>
            </a:r>
            <a:r>
              <a:rPr lang="ru-RU" sz="2800" dirty="0" err="1">
                <a:latin typeface="Arial Black" panose="020B0A04020102020204" pitchFamily="34" charset="0"/>
                <a:ea typeface="Calibri" panose="020F0502020204030204" pitchFamily="34" charset="0"/>
                <a:cs typeface="Times New Roman" panose="02020603050405020304" pitchFamily="18" charset="0"/>
              </a:rPr>
              <a:t>Asch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asked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students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 </a:t>
            </a:r>
            <a:r>
              <a:rPr lang="ru-RU" sz="2800" dirty="0" err="1">
                <a:latin typeface="Arial Black" panose="020B0A04020102020204" pitchFamily="34" charset="0"/>
                <a:ea typeface="Calibri" panose="020F0502020204030204" pitchFamily="34" charset="0"/>
                <a:cs typeface="Times New Roman" panose="02020603050405020304" pitchFamily="18" charset="0"/>
              </a:rPr>
              <a:t>group</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eight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compare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lines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different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lengths</a:t>
            </a:r>
            <a:r>
              <a:rPr lang="ru-RU" sz="2800" dirty="0">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73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a16="http://schemas.microsoft.com/office/drawing/2014/main" xmlns="" id="{869F3AE0-2A5C-48EF-A158-A82549F735FB}"/>
              </a:ext>
            </a:extLst>
          </p:cNvPr>
          <p:cNvSpPr>
            <a:spLocks noGrp="1"/>
          </p:cNvSpPr>
          <p:nvPr>
            <p:ph type="body" sz="half" idx="2"/>
          </p:nvPr>
        </p:nvSpPr>
        <p:spPr>
          <a:xfrm>
            <a:off x="839788" y="434109"/>
            <a:ext cx="3990830" cy="5461577"/>
          </a:xfrm>
        </p:spPr>
        <p:txBody>
          <a:bodyPr/>
          <a:lstStyle/>
          <a:p>
            <a:endParaRPr lang="ru-RU" dirty="0"/>
          </a:p>
        </p:txBody>
      </p:sp>
      <p:sp>
        <p:nvSpPr>
          <p:cNvPr id="3" name="Объект 2">
            <a:extLst>
              <a:ext uri="{FF2B5EF4-FFF2-40B4-BE49-F238E27FC236}">
                <a16:creationId xmlns:a16="http://schemas.microsoft.com/office/drawing/2014/main" xmlns="" id="{5CE6477D-F9AC-4672-8983-288A360C02BE}"/>
              </a:ext>
            </a:extLst>
          </p:cNvPr>
          <p:cNvSpPr>
            <a:spLocks noGrp="1"/>
          </p:cNvSpPr>
          <p:nvPr>
            <p:ph idx="1"/>
          </p:nvPr>
        </p:nvSpPr>
        <p:spPr/>
        <p:txBody>
          <a:bodyPr>
            <a:normAutofit fontScale="85000" lnSpcReduction="10000"/>
          </a:bodyPr>
          <a:lstStyle/>
          <a:p>
            <a:pPr marL="0" indent="0" algn="just">
              <a:buNone/>
            </a:pPr>
            <a:r>
              <a:rPr lang="ru-RU" dirty="0" err="1"/>
              <a:t>In</a:t>
            </a:r>
            <a:r>
              <a:rPr lang="ru-RU" dirty="0"/>
              <a:t> </a:t>
            </a:r>
            <a:r>
              <a:rPr lang="ru-RU" dirty="0" err="1"/>
              <a:t>Figure</a:t>
            </a:r>
            <a:r>
              <a:rPr lang="ru-RU" dirty="0"/>
              <a:t> 1, </a:t>
            </a:r>
            <a:r>
              <a:rPr lang="ru-RU" dirty="0" err="1"/>
              <a:t>you</a:t>
            </a:r>
            <a:r>
              <a:rPr lang="ru-RU" dirty="0"/>
              <a:t> </a:t>
            </a:r>
            <a:r>
              <a:rPr lang="ru-RU" dirty="0" err="1"/>
              <a:t>can</a:t>
            </a:r>
            <a:r>
              <a:rPr lang="ru-RU" dirty="0"/>
              <a:t> </a:t>
            </a:r>
            <a:r>
              <a:rPr lang="ru-RU" dirty="0" err="1"/>
              <a:t>see</a:t>
            </a:r>
            <a:r>
              <a:rPr lang="ru-RU" dirty="0"/>
              <a:t> a </a:t>
            </a:r>
            <a:r>
              <a:rPr lang="ru-RU" dirty="0" err="1"/>
              <a:t>typical</a:t>
            </a:r>
            <a:r>
              <a:rPr lang="ru-RU" dirty="0"/>
              <a:t> </a:t>
            </a:r>
            <a:r>
              <a:rPr lang="ru-RU" dirty="0" err="1"/>
              <a:t>line</a:t>
            </a:r>
            <a:r>
              <a:rPr lang="ru-RU" dirty="0"/>
              <a:t> </a:t>
            </a:r>
            <a:r>
              <a:rPr lang="en-US" dirty="0"/>
              <a:t>segment</a:t>
            </a:r>
            <a:r>
              <a:rPr lang="ru-RU" dirty="0"/>
              <a:t> </a:t>
            </a:r>
            <a:r>
              <a:rPr lang="ru-RU" dirty="0" err="1"/>
              <a:t>comparison</a:t>
            </a:r>
            <a:r>
              <a:rPr lang="ru-RU" dirty="0"/>
              <a:t> </a:t>
            </a:r>
            <a:r>
              <a:rPr lang="ru-RU" dirty="0" err="1"/>
              <a:t>task</a:t>
            </a:r>
            <a:r>
              <a:rPr lang="ru-RU" dirty="0"/>
              <a:t>.</a:t>
            </a:r>
          </a:p>
          <a:p>
            <a:pPr marL="0" indent="0" algn="just">
              <a:buNone/>
            </a:pPr>
            <a:r>
              <a:rPr lang="en-US" dirty="0"/>
              <a:t>This task was quite easy. </a:t>
            </a:r>
            <a:r>
              <a:rPr lang="ru-RU" dirty="0" err="1"/>
              <a:t>Imagine</a:t>
            </a:r>
            <a:r>
              <a:rPr lang="ru-RU" dirty="0"/>
              <a:t> </a:t>
            </a:r>
            <a:r>
              <a:rPr lang="ru-RU" dirty="0" err="1"/>
              <a:t>yourself</a:t>
            </a:r>
            <a:r>
              <a:rPr lang="ru-RU" dirty="0"/>
              <a:t> </a:t>
            </a:r>
            <a:r>
              <a:rPr lang="ru-RU" dirty="0" err="1"/>
              <a:t>as</a:t>
            </a:r>
            <a:r>
              <a:rPr lang="ru-RU" dirty="0"/>
              <a:t> </a:t>
            </a:r>
            <a:r>
              <a:rPr lang="ru-RU" dirty="0" err="1"/>
              <a:t>one</a:t>
            </a:r>
            <a:r>
              <a:rPr lang="ru-RU" dirty="0"/>
              <a:t> </a:t>
            </a:r>
            <a:r>
              <a:rPr lang="ru-RU" dirty="0" err="1"/>
              <a:t>of</a:t>
            </a:r>
            <a:r>
              <a:rPr lang="ru-RU" dirty="0"/>
              <a:t> </a:t>
            </a:r>
            <a:r>
              <a:rPr lang="ru-RU" dirty="0" err="1"/>
              <a:t>the</a:t>
            </a:r>
            <a:r>
              <a:rPr lang="ru-RU" dirty="0"/>
              <a:t> </a:t>
            </a:r>
            <a:r>
              <a:rPr lang="ru-RU" dirty="0" err="1"/>
              <a:t>volunteers</a:t>
            </a:r>
            <a:r>
              <a:rPr lang="ru-RU" dirty="0"/>
              <a:t> </a:t>
            </a:r>
            <a:r>
              <a:rPr lang="ru-RU" dirty="0" err="1"/>
              <a:t>in</a:t>
            </a:r>
            <a:r>
              <a:rPr lang="ru-RU" dirty="0"/>
              <a:t> </a:t>
            </a:r>
            <a:r>
              <a:rPr lang="ru-RU" dirty="0" err="1"/>
              <a:t>Asch's</a:t>
            </a:r>
            <a:r>
              <a:rPr lang="ru-RU" dirty="0"/>
              <a:t> </a:t>
            </a:r>
            <a:r>
              <a:rPr lang="ru-RU" dirty="0" err="1"/>
              <a:t>experiment</a:t>
            </a:r>
            <a:r>
              <a:rPr lang="ru-RU" dirty="0"/>
              <a:t>. </a:t>
            </a:r>
            <a:r>
              <a:rPr lang="ru-RU" dirty="0" err="1"/>
              <a:t>First</a:t>
            </a:r>
            <a:r>
              <a:rPr lang="ru-RU" dirty="0"/>
              <a:t>, </a:t>
            </a:r>
            <a:r>
              <a:rPr lang="ru-RU" dirty="0" err="1"/>
              <a:t>the</a:t>
            </a:r>
            <a:r>
              <a:rPr lang="ru-RU" dirty="0"/>
              <a:t> </a:t>
            </a:r>
            <a:r>
              <a:rPr lang="ru-RU" dirty="0" err="1"/>
              <a:t>experimenter</a:t>
            </a:r>
            <a:r>
              <a:rPr lang="ru-RU" dirty="0"/>
              <a:t> </a:t>
            </a:r>
            <a:r>
              <a:rPr lang="ru-RU" dirty="0" err="1"/>
              <a:t>explains</a:t>
            </a:r>
            <a:r>
              <a:rPr lang="ru-RU" dirty="0"/>
              <a:t> </a:t>
            </a:r>
            <a:r>
              <a:rPr lang="ru-RU" dirty="0" err="1"/>
              <a:t>to</a:t>
            </a:r>
            <a:r>
              <a:rPr lang="ru-RU" dirty="0"/>
              <a:t> </a:t>
            </a:r>
            <a:r>
              <a:rPr lang="ru-RU" dirty="0" err="1"/>
              <a:t>you</a:t>
            </a:r>
            <a:r>
              <a:rPr lang="ru-RU" dirty="0"/>
              <a:t> </a:t>
            </a:r>
            <a:r>
              <a:rPr lang="ru-RU" dirty="0" err="1"/>
              <a:t>that</a:t>
            </a:r>
            <a:r>
              <a:rPr lang="ru-RU" dirty="0"/>
              <a:t> </a:t>
            </a:r>
            <a:r>
              <a:rPr lang="ru-RU" dirty="0" err="1"/>
              <a:t>you</a:t>
            </a:r>
            <a:r>
              <a:rPr lang="ru-RU" dirty="0"/>
              <a:t> </a:t>
            </a:r>
            <a:r>
              <a:rPr lang="ru-RU" dirty="0" err="1"/>
              <a:t>are</a:t>
            </a:r>
            <a:r>
              <a:rPr lang="ru-RU" dirty="0"/>
              <a:t> </a:t>
            </a:r>
            <a:r>
              <a:rPr lang="ru-RU" dirty="0" err="1"/>
              <a:t>all</a:t>
            </a:r>
            <a:r>
              <a:rPr lang="ru-RU" dirty="0"/>
              <a:t> </a:t>
            </a:r>
            <a:r>
              <a:rPr lang="ru-RU" dirty="0" err="1"/>
              <a:t>taking</a:t>
            </a:r>
            <a:r>
              <a:rPr lang="ru-RU" dirty="0"/>
              <a:t> </a:t>
            </a:r>
            <a:r>
              <a:rPr lang="ru-RU" dirty="0" err="1"/>
              <a:t>part</a:t>
            </a:r>
            <a:r>
              <a:rPr lang="ru-RU" dirty="0"/>
              <a:t> </a:t>
            </a:r>
            <a:r>
              <a:rPr lang="ru-RU" dirty="0" err="1"/>
              <a:t>in</a:t>
            </a:r>
            <a:r>
              <a:rPr lang="ru-RU" dirty="0"/>
              <a:t> </a:t>
            </a:r>
            <a:r>
              <a:rPr lang="ru-RU" dirty="0" err="1"/>
              <a:t>the</a:t>
            </a:r>
            <a:r>
              <a:rPr lang="ru-RU" dirty="0"/>
              <a:t> </a:t>
            </a:r>
            <a:r>
              <a:rPr lang="ru-RU" dirty="0" err="1"/>
              <a:t>study</a:t>
            </a:r>
            <a:r>
              <a:rPr lang="ru-RU" dirty="0"/>
              <a:t> </a:t>
            </a:r>
            <a:r>
              <a:rPr lang="ru-RU" dirty="0" err="1"/>
              <a:t>of</a:t>
            </a:r>
            <a:r>
              <a:rPr lang="ru-RU" dirty="0"/>
              <a:t> </a:t>
            </a:r>
            <a:r>
              <a:rPr lang="ru-RU" dirty="0" err="1"/>
              <a:t>the</a:t>
            </a:r>
            <a:r>
              <a:rPr lang="ru-RU" dirty="0"/>
              <a:t> </a:t>
            </a:r>
            <a:r>
              <a:rPr lang="ru-RU" dirty="0" err="1"/>
              <a:t>process</a:t>
            </a:r>
            <a:r>
              <a:rPr lang="ru-RU" dirty="0"/>
              <a:t> </a:t>
            </a:r>
            <a:r>
              <a:rPr lang="ru-RU" dirty="0" err="1"/>
              <a:t>of</a:t>
            </a:r>
            <a:r>
              <a:rPr lang="ru-RU" dirty="0"/>
              <a:t> </a:t>
            </a:r>
            <a:r>
              <a:rPr lang="ru-RU" dirty="0" err="1"/>
              <a:t>perception</a:t>
            </a:r>
            <a:r>
              <a:rPr lang="ru-RU" dirty="0"/>
              <a:t>, </a:t>
            </a:r>
            <a:r>
              <a:rPr lang="ru-RU" dirty="0" err="1"/>
              <a:t>and</a:t>
            </a:r>
            <a:r>
              <a:rPr lang="ru-RU" dirty="0"/>
              <a:t> </a:t>
            </a:r>
            <a:r>
              <a:rPr lang="ru-RU" dirty="0" err="1"/>
              <a:t>then</a:t>
            </a:r>
            <a:r>
              <a:rPr lang="ru-RU" dirty="0"/>
              <a:t> </a:t>
            </a:r>
            <a:r>
              <a:rPr lang="ru-RU" dirty="0" err="1"/>
              <a:t>asks</a:t>
            </a:r>
            <a:r>
              <a:rPr lang="ru-RU" dirty="0"/>
              <a:t> </a:t>
            </a:r>
            <a:r>
              <a:rPr lang="ru-RU" dirty="0" err="1"/>
              <a:t>you</a:t>
            </a:r>
            <a:r>
              <a:rPr lang="ru-RU" dirty="0"/>
              <a:t> </a:t>
            </a:r>
            <a:r>
              <a:rPr lang="ru-RU" dirty="0" err="1"/>
              <a:t>to</a:t>
            </a:r>
            <a:r>
              <a:rPr lang="ru-RU" dirty="0"/>
              <a:t> </a:t>
            </a:r>
            <a:r>
              <a:rPr lang="ru-RU" dirty="0" err="1"/>
              <a:t>answer</a:t>
            </a:r>
            <a:r>
              <a:rPr lang="ru-RU" dirty="0"/>
              <a:t> </a:t>
            </a:r>
            <a:r>
              <a:rPr lang="ru-RU" dirty="0" err="1"/>
              <a:t>the</a:t>
            </a:r>
            <a:r>
              <a:rPr lang="ru-RU" dirty="0"/>
              <a:t> </a:t>
            </a:r>
            <a:r>
              <a:rPr lang="ru-RU" dirty="0" err="1"/>
              <a:t>question</a:t>
            </a:r>
            <a:r>
              <a:rPr lang="ru-RU" dirty="0"/>
              <a:t>: </a:t>
            </a:r>
            <a:r>
              <a:rPr lang="ru-RU" dirty="0" err="1"/>
              <a:t>which</a:t>
            </a:r>
            <a:r>
              <a:rPr lang="ru-RU" dirty="0"/>
              <a:t> </a:t>
            </a:r>
            <a:r>
              <a:rPr lang="ru-RU" dirty="0" err="1"/>
              <a:t>of</a:t>
            </a:r>
            <a:r>
              <a:rPr lang="ru-RU" dirty="0"/>
              <a:t> </a:t>
            </a:r>
            <a:r>
              <a:rPr lang="ru-RU" dirty="0" err="1"/>
              <a:t>the</a:t>
            </a:r>
            <a:r>
              <a:rPr lang="ru-RU" dirty="0"/>
              <a:t> </a:t>
            </a:r>
            <a:r>
              <a:rPr lang="ru-RU" dirty="0" err="1"/>
              <a:t>line</a:t>
            </a:r>
            <a:r>
              <a:rPr lang="ru-RU" dirty="0"/>
              <a:t> </a:t>
            </a:r>
            <a:r>
              <a:rPr lang="ru-RU" dirty="0" err="1"/>
              <a:t>segments</a:t>
            </a:r>
            <a:r>
              <a:rPr lang="ru-RU" dirty="0"/>
              <a:t> </a:t>
            </a:r>
            <a:r>
              <a:rPr lang="ru-RU" dirty="0" err="1"/>
              <a:t>shown</a:t>
            </a:r>
            <a:r>
              <a:rPr lang="ru-RU" dirty="0"/>
              <a:t> </a:t>
            </a:r>
            <a:r>
              <a:rPr lang="ru-RU" dirty="0" err="1"/>
              <a:t>in</a:t>
            </a:r>
            <a:r>
              <a:rPr lang="ru-RU" dirty="0"/>
              <a:t> </a:t>
            </a:r>
            <a:r>
              <a:rPr lang="ru-RU" dirty="0" err="1"/>
              <a:t>Fig</a:t>
            </a:r>
            <a:r>
              <a:rPr lang="ru-RU" dirty="0"/>
              <a:t>. 1, </a:t>
            </a:r>
            <a:r>
              <a:rPr lang="ru-RU" dirty="0" err="1"/>
              <a:t>is</a:t>
            </a:r>
            <a:r>
              <a:rPr lang="ru-RU" dirty="0"/>
              <a:t> </a:t>
            </a:r>
            <a:r>
              <a:rPr lang="ru-RU" dirty="0" err="1"/>
              <a:t>equal</a:t>
            </a:r>
            <a:r>
              <a:rPr lang="ru-RU" dirty="0"/>
              <a:t> </a:t>
            </a:r>
            <a:r>
              <a:rPr lang="ru-RU" dirty="0" err="1"/>
              <a:t>in</a:t>
            </a:r>
            <a:r>
              <a:rPr lang="ru-RU" dirty="0"/>
              <a:t> </a:t>
            </a:r>
            <a:r>
              <a:rPr lang="ru-RU" dirty="0" err="1"/>
              <a:t>length</a:t>
            </a:r>
            <a:r>
              <a:rPr lang="ru-RU" dirty="0"/>
              <a:t> </a:t>
            </a:r>
            <a:r>
              <a:rPr lang="ru-RU" dirty="0" err="1"/>
              <a:t>to</a:t>
            </a:r>
            <a:r>
              <a:rPr lang="ru-RU" dirty="0"/>
              <a:t> a </a:t>
            </a:r>
            <a:r>
              <a:rPr lang="ru-RU" dirty="0" err="1"/>
              <a:t>standard</a:t>
            </a:r>
            <a:r>
              <a:rPr lang="ru-RU" dirty="0"/>
              <a:t> </a:t>
            </a:r>
            <a:r>
              <a:rPr lang="ru-RU" dirty="0" err="1"/>
              <a:t>segment</a:t>
            </a:r>
            <a:r>
              <a:rPr lang="ru-RU" dirty="0"/>
              <a:t>? </a:t>
            </a:r>
            <a:r>
              <a:rPr lang="ru-RU" dirty="0" err="1"/>
              <a:t>It</a:t>
            </a:r>
            <a:r>
              <a:rPr lang="ru-RU" dirty="0"/>
              <a:t> </a:t>
            </a:r>
            <a:r>
              <a:rPr lang="ru-RU" dirty="0" err="1"/>
              <a:t>is</a:t>
            </a:r>
            <a:r>
              <a:rPr lang="ru-RU" dirty="0"/>
              <a:t> </a:t>
            </a:r>
            <a:r>
              <a:rPr lang="ru-RU" dirty="0" err="1"/>
              <a:t>clear</a:t>
            </a:r>
            <a:r>
              <a:rPr lang="ru-RU" dirty="0"/>
              <a:t> </a:t>
            </a:r>
            <a:r>
              <a:rPr lang="ru-RU" dirty="0" err="1"/>
              <a:t>to</a:t>
            </a:r>
            <a:r>
              <a:rPr lang="ru-RU" dirty="0"/>
              <a:t> </a:t>
            </a:r>
            <a:r>
              <a:rPr lang="ru-RU" dirty="0" err="1"/>
              <a:t>you</a:t>
            </a:r>
            <a:r>
              <a:rPr lang="ru-RU" dirty="0"/>
              <a:t> </a:t>
            </a:r>
            <a:r>
              <a:rPr lang="ru-RU" dirty="0" err="1"/>
              <a:t>at</a:t>
            </a:r>
            <a:r>
              <a:rPr lang="ru-RU" dirty="0"/>
              <a:t> a </a:t>
            </a:r>
            <a:r>
              <a:rPr lang="ru-RU" dirty="0" err="1"/>
              <a:t>glance</a:t>
            </a:r>
            <a:r>
              <a:rPr lang="ru-RU" dirty="0"/>
              <a:t> </a:t>
            </a:r>
            <a:r>
              <a:rPr lang="ru-RU" dirty="0" err="1"/>
              <a:t>that</a:t>
            </a:r>
            <a:r>
              <a:rPr lang="ru-RU" dirty="0"/>
              <a:t> </a:t>
            </a:r>
            <a:r>
              <a:rPr lang="ru-RU" dirty="0" err="1"/>
              <a:t>the</a:t>
            </a:r>
            <a:r>
              <a:rPr lang="ru-RU" dirty="0"/>
              <a:t> </a:t>
            </a:r>
            <a:r>
              <a:rPr lang="ru-RU" dirty="0" err="1"/>
              <a:t>standard</a:t>
            </a:r>
            <a:r>
              <a:rPr lang="ru-RU" dirty="0"/>
              <a:t> </a:t>
            </a:r>
            <a:r>
              <a:rPr lang="ru-RU" dirty="0" err="1"/>
              <a:t>segment</a:t>
            </a:r>
            <a:r>
              <a:rPr lang="ru-RU" dirty="0"/>
              <a:t> </a:t>
            </a:r>
            <a:r>
              <a:rPr lang="ru-RU" dirty="0" err="1"/>
              <a:t>is</a:t>
            </a:r>
            <a:r>
              <a:rPr lang="ru-RU" dirty="0"/>
              <a:t> </a:t>
            </a:r>
            <a:r>
              <a:rPr lang="ru-RU" dirty="0" err="1"/>
              <a:t>equal</a:t>
            </a:r>
            <a:r>
              <a:rPr lang="ru-RU" dirty="0"/>
              <a:t> </a:t>
            </a:r>
            <a:r>
              <a:rPr lang="ru-RU" dirty="0" err="1"/>
              <a:t>to</a:t>
            </a:r>
            <a:r>
              <a:rPr lang="ru-RU" dirty="0"/>
              <a:t> </a:t>
            </a:r>
            <a:r>
              <a:rPr lang="ru-RU" dirty="0" err="1"/>
              <a:t>segment</a:t>
            </a:r>
            <a:r>
              <a:rPr lang="ru-RU" dirty="0"/>
              <a:t> </a:t>
            </a:r>
            <a:r>
              <a:rPr lang="ru-RU" dirty="0" err="1"/>
              <a:t>number</a:t>
            </a:r>
            <a:r>
              <a:rPr lang="ru-RU" dirty="0"/>
              <a:t> 2. </a:t>
            </a:r>
            <a:r>
              <a:rPr lang="ru-RU" dirty="0" err="1"/>
              <a:t>Therefore</a:t>
            </a:r>
            <a:r>
              <a:rPr lang="ru-RU" dirty="0"/>
              <a:t>, </a:t>
            </a:r>
            <a:r>
              <a:rPr lang="ru-RU" dirty="0" err="1"/>
              <a:t>it</a:t>
            </a:r>
            <a:r>
              <a:rPr lang="ru-RU" dirty="0"/>
              <a:t> </a:t>
            </a:r>
            <a:r>
              <a:rPr lang="ru-RU" dirty="0" err="1"/>
              <a:t>is</a:t>
            </a:r>
            <a:r>
              <a:rPr lang="ru-RU" dirty="0"/>
              <a:t> </a:t>
            </a:r>
            <a:r>
              <a:rPr lang="ru-RU" dirty="0" err="1"/>
              <a:t>not</a:t>
            </a:r>
            <a:r>
              <a:rPr lang="ru-RU" dirty="0"/>
              <a:t> </a:t>
            </a:r>
            <a:r>
              <a:rPr lang="ru-RU" dirty="0" err="1"/>
              <a:t>surprising</a:t>
            </a:r>
            <a:r>
              <a:rPr lang="ru-RU" dirty="0"/>
              <a:t> </a:t>
            </a:r>
            <a:r>
              <a:rPr lang="ru-RU" dirty="0" err="1"/>
              <a:t>that</a:t>
            </a:r>
            <a:r>
              <a:rPr lang="ru-RU" dirty="0"/>
              <a:t> </a:t>
            </a:r>
            <a:r>
              <a:rPr lang="ru-RU" dirty="0" err="1"/>
              <a:t>all</a:t>
            </a:r>
            <a:r>
              <a:rPr lang="ru-RU" dirty="0"/>
              <a:t> 7 </a:t>
            </a:r>
            <a:r>
              <a:rPr lang="ru-RU" dirty="0" err="1"/>
              <a:t>people</a:t>
            </a:r>
            <a:r>
              <a:rPr lang="ru-RU" dirty="0"/>
              <a:t> </a:t>
            </a:r>
            <a:r>
              <a:rPr lang="ru-RU" dirty="0" err="1"/>
              <a:t>who</a:t>
            </a:r>
            <a:r>
              <a:rPr lang="ru-RU" dirty="0"/>
              <a:t> </a:t>
            </a:r>
            <a:r>
              <a:rPr lang="ru-RU" dirty="0" err="1"/>
              <a:t>answered</a:t>
            </a:r>
            <a:r>
              <a:rPr lang="ru-RU" dirty="0"/>
              <a:t> </a:t>
            </a:r>
            <a:r>
              <a:rPr lang="ru-RU" dirty="0" err="1"/>
              <a:t>before</a:t>
            </a:r>
            <a:r>
              <a:rPr lang="ru-RU" dirty="0"/>
              <a:t> </a:t>
            </a:r>
            <a:r>
              <a:rPr lang="ru-RU" dirty="0" err="1"/>
              <a:t>you</a:t>
            </a:r>
            <a:r>
              <a:rPr lang="ru-RU" dirty="0"/>
              <a:t> </a:t>
            </a:r>
            <a:r>
              <a:rPr lang="ru-RU" dirty="0" err="1"/>
              <a:t>said</a:t>
            </a:r>
            <a:r>
              <a:rPr lang="ru-RU" dirty="0"/>
              <a:t>: "</a:t>
            </a:r>
            <a:r>
              <a:rPr lang="ru-RU" dirty="0" err="1"/>
              <a:t>Segment</a:t>
            </a:r>
            <a:r>
              <a:rPr lang="ru-RU" dirty="0"/>
              <a:t> </a:t>
            </a:r>
            <a:r>
              <a:rPr lang="ru-RU" dirty="0" err="1"/>
              <a:t>number</a:t>
            </a:r>
            <a:r>
              <a:rPr lang="ru-RU" dirty="0"/>
              <a:t> 2". </a:t>
            </a:r>
          </a:p>
          <a:p>
            <a:endParaRPr lang="ru-RU" dirty="0"/>
          </a:p>
        </p:txBody>
      </p:sp>
      <p:pic>
        <p:nvPicPr>
          <p:cNvPr id="5" name="Рисунок 4">
            <a:extLst>
              <a:ext uri="{FF2B5EF4-FFF2-40B4-BE49-F238E27FC236}">
                <a16:creationId xmlns:a16="http://schemas.microsoft.com/office/drawing/2014/main" xmlns="" id="{D6B98A65-1C90-4368-ACC1-151B6B3CB26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9788" y="1690255"/>
            <a:ext cx="3658321" cy="2962707"/>
          </a:xfrm>
          <a:prstGeom prst="rect">
            <a:avLst/>
          </a:prstGeom>
          <a:noFill/>
          <a:ln>
            <a:noFill/>
          </a:ln>
        </p:spPr>
      </p:pic>
    </p:spTree>
    <p:extLst>
      <p:ext uri="{BB962C8B-B14F-4D97-AF65-F5344CB8AC3E}">
        <p14:creationId xmlns:p14="http://schemas.microsoft.com/office/powerpoint/2010/main" val="1927078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4874B88-E51F-4E95-A2F1-A4AAF8D5ADD4}"/>
              </a:ext>
            </a:extLst>
          </p:cNvPr>
          <p:cNvSpPr/>
          <p:nvPr/>
        </p:nvSpPr>
        <p:spPr>
          <a:xfrm>
            <a:off x="193963" y="230909"/>
            <a:ext cx="11776363" cy="6002221"/>
          </a:xfrm>
          <a:prstGeom prst="rect">
            <a:avLst/>
          </a:prstGeom>
        </p:spPr>
        <p:txBody>
          <a:bodyPr wrap="square">
            <a:spAutoFit/>
          </a:bodyPr>
          <a:lstStyle/>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next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comparison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easy</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seeming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simple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However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third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round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very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surprising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Although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seems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certain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two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responder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says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chair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look</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cards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third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test person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repeats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second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said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matter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ask</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yourself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Which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blind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fourth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fifth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sixth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agree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three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now</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gaze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fixed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loss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How</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know</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right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comrades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eyes</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Dozens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students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found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themselves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similar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situation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course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Asch's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control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alone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99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100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gave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5149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8EDB1504-694C-4A6F-B6FA-6E2FD54AB2AD}"/>
              </a:ext>
            </a:extLst>
          </p:cNvPr>
          <p:cNvSpPr/>
          <p:nvPr/>
        </p:nvSpPr>
        <p:spPr>
          <a:xfrm>
            <a:off x="221673" y="147783"/>
            <a:ext cx="11776363" cy="5638851"/>
          </a:xfrm>
          <a:prstGeom prst="rect">
            <a:avLst/>
          </a:prstGeom>
        </p:spPr>
        <p:txBody>
          <a:bodyPr wrap="square">
            <a:spAutoFit/>
          </a:bodyPr>
          <a:lstStyle/>
          <a:p>
            <a:pPr algn="just">
              <a:lnSpc>
                <a:spcPct val="107000"/>
              </a:lnSpc>
              <a:spcAft>
                <a:spcPts val="0"/>
              </a:spcAft>
            </a:pP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interested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following</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several</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assistants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trained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incorrect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will</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test persons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also</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agree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different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situation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would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deny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Although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about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25%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never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were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almost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always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agreed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majority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clarification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said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am</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wrong</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right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little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confidence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said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felt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respondents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were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victims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kind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optical</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illusion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simply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thoughtlessly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repeated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However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respond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also</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agreed</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6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6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6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5717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EE6F5FB-D55D-463D-AA58-2AD26028C396}"/>
              </a:ext>
            </a:extLst>
          </p:cNvPr>
          <p:cNvSpPr/>
          <p:nvPr/>
        </p:nvSpPr>
        <p:spPr>
          <a:xfrm>
            <a:off x="110836" y="203201"/>
            <a:ext cx="11868728" cy="6526082"/>
          </a:xfrm>
          <a:prstGeom prst="rect">
            <a:avLst/>
          </a:prstGeom>
        </p:spPr>
        <p:txBody>
          <a:bodyPr wrap="square">
            <a:spAutoFit/>
          </a:bodyPr>
          <a:lstStyle/>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who is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dependent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pressure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confusion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whispered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neighbor</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Damn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different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over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asked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thought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said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probably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right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experienced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glee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relief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discovered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true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nature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Although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succumb</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pressure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doubted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11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12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times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inferior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later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really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believed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right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thought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victim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kind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illusion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525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4E88544-502E-4F39-AA6C-342434520ABE}"/>
              </a:ext>
            </a:extLst>
          </p:cNvPr>
          <p:cNvSpPr/>
          <p:nvPr/>
        </p:nvSpPr>
        <p:spPr>
          <a:xfrm>
            <a:off x="267855" y="157018"/>
            <a:ext cx="11748654" cy="4681987"/>
          </a:xfrm>
          <a:prstGeom prst="rect">
            <a:avLst/>
          </a:prstGeom>
        </p:spPr>
        <p:txBody>
          <a:bodyPr wrap="square">
            <a:spAutoFit/>
          </a:bodyPr>
          <a:lstStyle/>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general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37%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should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said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37%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relied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course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means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63%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Despite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Asch</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attitude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towards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unambiguous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fact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intelligent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well-intentioned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willing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white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black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alarming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makes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think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both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teaching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methods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values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guide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behavior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(Asch, 1955).</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6386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FD2B981-299D-44E9-BC98-ED4628E9E843}"/>
              </a:ext>
            </a:extLst>
          </p:cNvPr>
          <p:cNvSpPr/>
          <p:nvPr/>
        </p:nvSpPr>
        <p:spPr>
          <a:xfrm>
            <a:off x="461818" y="203200"/>
            <a:ext cx="11582400" cy="6526082"/>
          </a:xfrm>
          <a:prstGeom prst="rect">
            <a:avLst/>
          </a:prstGeom>
        </p:spPr>
        <p:txBody>
          <a:bodyPr wrap="square">
            <a:spAutoFit/>
          </a:bodyPr>
          <a:lstStyle/>
          <a:p>
            <a:pPr algn="just">
              <a:lnSpc>
                <a:spcPct val="107000"/>
              </a:lnSpc>
              <a:spcAft>
                <a:spcPts val="0"/>
              </a:spcAft>
            </a:pPr>
            <a:r>
              <a:rPr lang="en-US" sz="28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Approval</a:t>
            </a:r>
            <a:r>
              <a:rPr lang="en-US" sz="2800" i="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another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aspect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Asch's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research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worth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mentioning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recent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repeated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basic</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procedure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important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change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wrote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down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piece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paper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instead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aloud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conformism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significantly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weakened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fact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indicates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importance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distinguishing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between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public</a:t>
            </a:r>
            <a:r>
              <a:rPr lang="ru-RU" sz="28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inner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consent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feel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think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turns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often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follow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norms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outwardly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actually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changing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inner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convictions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Maass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&amp; Clark, 1984).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distinction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between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public</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internal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consent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important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77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9924529-8F87-4D8D-A22F-AB817EC4919F}"/>
              </a:ext>
            </a:extLst>
          </p:cNvPr>
          <p:cNvSpPr/>
          <p:nvPr/>
        </p:nvSpPr>
        <p:spPr>
          <a:xfrm>
            <a:off x="350981" y="175491"/>
            <a:ext cx="11517745" cy="5865067"/>
          </a:xfrm>
          <a:prstGeom prst="rect">
            <a:avLst/>
          </a:prstGeom>
        </p:spPr>
        <p:txBody>
          <a:bodyPr wrap="square">
            <a:spAutoFit/>
          </a:bodyPr>
          <a:lstStyle/>
          <a:p>
            <a:pPr algn="just">
              <a:lnSpc>
                <a:spcPct val="107000"/>
              </a:lnSpc>
              <a:spcAft>
                <a:spcPts val="0"/>
              </a:spcAft>
            </a:pP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While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answering</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questions</a:t>
            </a:r>
            <a:r>
              <a:rPr lang="en-US"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classical</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studies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raise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time</a:t>
            </a:r>
            <a:r>
              <a:rPr lang="en-US"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conformable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manifested</a:t>
            </a:r>
            <a:r>
              <a:rPr lang="en-US"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manifested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don't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ignore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don't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type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most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prone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Let's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these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2377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CA432E0-EE69-4EC7-9BC1-E33EE7BA6516}"/>
              </a:ext>
            </a:extLst>
          </p:cNvPr>
          <p:cNvSpPr/>
          <p:nvPr/>
        </p:nvSpPr>
        <p:spPr>
          <a:xfrm>
            <a:off x="258617" y="101600"/>
            <a:ext cx="11794837" cy="6526082"/>
          </a:xfrm>
          <a:prstGeom prst="rect">
            <a:avLst/>
          </a:prstGeom>
        </p:spPr>
        <p:txBody>
          <a:bodyPr wrap="square">
            <a:spAutoFit/>
          </a:bodyPr>
          <a:lstStyle/>
          <a:p>
            <a:pPr>
              <a:lnSpc>
                <a:spcPct val="107000"/>
              </a:lnSpc>
              <a:spcAft>
                <a:spcPts val="0"/>
              </a:spcAft>
            </a:pPr>
            <a:r>
              <a:rPr lang="en-US" sz="28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When is conformity manifested?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situations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conditions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created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achieve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maximum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psychologists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interested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following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Asch</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coercion</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task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clearly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formulated</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37%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conditions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higher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indicators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Researchers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proved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increase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feel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incompetency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expected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make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difficult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doubt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correctness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succumb</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969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9F4C4B8-4C5C-4375-97F1-F5D3CC985CB4}"/>
              </a:ext>
            </a:extLst>
          </p:cNvPr>
          <p:cNvSpPr/>
          <p:nvPr/>
        </p:nvSpPr>
        <p:spPr>
          <a:xfrm>
            <a:off x="175491" y="230910"/>
            <a:ext cx="11877964" cy="3230372"/>
          </a:xfrm>
          <a:prstGeom prst="rect">
            <a:avLst/>
          </a:prstGeom>
        </p:spPr>
        <p:txBody>
          <a:bodyPr wrap="square">
            <a:spAutoFit/>
          </a:bodyPr>
          <a:lstStyle/>
          <a:p>
            <a:pPr algn="just">
              <a:lnSpc>
                <a:spcPct val="107000"/>
              </a:lnSpc>
              <a:spcAft>
                <a:spcPts val="0"/>
              </a:spcAft>
            </a:pPr>
            <a:r>
              <a:rPr lang="en-US" sz="32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peculiar features of group </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are also important.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level</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maximum</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includes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least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three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cohesive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unanimous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high</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status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also</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maximum</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those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given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publicly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without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preliminary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obligations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97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Помещение с красными стульями перед окном">
            <a:extLst>
              <a:ext uri="{FF2B5EF4-FFF2-40B4-BE49-F238E27FC236}">
                <a16:creationId xmlns:a16="http://schemas.microsoft.com/office/drawing/2014/main" xmlns="" id="{E983D85E-34D8-430D-875F-7EBB69A6B73E}"/>
              </a:ext>
            </a:extLst>
          </p:cNvPr>
          <p:cNvPicPr>
            <a:picLocks noGrp="1" noChangeAspect="1"/>
          </p:cNvPicPr>
          <p:nvPr>
            <p:ph type="pic" sz="quarter" idx="10"/>
          </p:nvPr>
        </p:nvPicPr>
        <p:blipFill rotWithShape="1">
          <a:blip r:embed="rId3" cstate="email">
            <a:extLst>
              <a:ext uri="{28A0092B-C50C-407E-A947-70E740481C1C}">
                <a14:useLocalDpi xmlns:a14="http://schemas.microsoft.com/office/drawing/2010/main"/>
              </a:ext>
            </a:extLst>
          </a:blip>
          <a:srcRect/>
          <a:stretch/>
        </p:blipFill>
        <p:spPr/>
      </p:pic>
      <p:sp>
        <p:nvSpPr>
          <p:cNvPr id="2" name="Заголовок 1">
            <a:extLst>
              <a:ext uri="{FF2B5EF4-FFF2-40B4-BE49-F238E27FC236}">
                <a16:creationId xmlns:a16="http://schemas.microsoft.com/office/drawing/2014/main" xmlns="" id="{28BAA8DA-C40B-4AB9-9407-30FB70335152}"/>
              </a:ext>
            </a:extLst>
          </p:cNvPr>
          <p:cNvSpPr>
            <a:spLocks noGrp="1"/>
          </p:cNvSpPr>
          <p:nvPr>
            <p:ph type="ctrTitle"/>
          </p:nvPr>
        </p:nvSpPr>
        <p:spPr>
          <a:xfrm>
            <a:off x="6853382" y="157018"/>
            <a:ext cx="4800738" cy="4692073"/>
          </a:xfrm>
        </p:spPr>
        <p:txBody>
          <a:bodyPr rtlCol="0"/>
          <a:lstStyle/>
          <a:p>
            <a:pPr lvl="0"/>
            <a:r>
              <a:rPr lang="en-US" b="1" i="1" dirty="0"/>
              <a:t>Questions to be discussed:</a:t>
            </a:r>
            <a:br>
              <a:rPr lang="en-US" b="1" i="1" dirty="0"/>
            </a:br>
            <a:r>
              <a:rPr lang="en-US" b="1" i="1" dirty="0">
                <a:solidFill>
                  <a:srgbClr val="FF0000"/>
                </a:solidFill>
              </a:rPr>
              <a:t>1. Conformity</a:t>
            </a:r>
            <a:r>
              <a:rPr lang="ru-RU" dirty="0">
                <a:solidFill>
                  <a:srgbClr val="FF0000"/>
                </a:solidFill>
              </a:rPr>
              <a:t/>
            </a:r>
            <a:br>
              <a:rPr lang="ru-RU" dirty="0">
                <a:solidFill>
                  <a:srgbClr val="FF0000"/>
                </a:solidFill>
              </a:rPr>
            </a:br>
            <a:r>
              <a:rPr lang="en-US" dirty="0">
                <a:solidFill>
                  <a:srgbClr val="FF0000"/>
                </a:solidFill>
              </a:rPr>
              <a:t>2.</a:t>
            </a:r>
            <a:r>
              <a:rPr lang="en-US" b="1" i="1" dirty="0">
                <a:solidFill>
                  <a:srgbClr val="FF0000"/>
                </a:solidFill>
              </a:rPr>
              <a:t>Obedience</a:t>
            </a:r>
            <a:r>
              <a:rPr lang="ru-RU" dirty="0">
                <a:solidFill>
                  <a:srgbClr val="FF0000"/>
                </a:solidFill>
              </a:rPr>
              <a:t/>
            </a:r>
            <a:br>
              <a:rPr lang="ru-RU" dirty="0">
                <a:solidFill>
                  <a:srgbClr val="FF0000"/>
                </a:solidFill>
              </a:rPr>
            </a:br>
            <a:r>
              <a:rPr lang="en-US" dirty="0">
                <a:solidFill>
                  <a:srgbClr val="FF0000"/>
                </a:solidFill>
              </a:rPr>
              <a:t>3. </a:t>
            </a:r>
            <a:r>
              <a:rPr lang="en-US" b="1" i="1" dirty="0">
                <a:solidFill>
                  <a:srgbClr val="FF0000"/>
                </a:solidFill>
              </a:rPr>
              <a:t>Resistance to social influence </a:t>
            </a:r>
            <a:r>
              <a:rPr lang="ru-RU" dirty="0"/>
              <a:t/>
            </a:r>
            <a:br>
              <a:rPr lang="ru-RU" dirty="0"/>
            </a:br>
            <a:endParaRPr lang="ru-RU" dirty="0"/>
          </a:p>
        </p:txBody>
      </p:sp>
      <p:sp>
        <p:nvSpPr>
          <p:cNvPr id="12" name="Подзаголовок 11">
            <a:extLst>
              <a:ext uri="{FF2B5EF4-FFF2-40B4-BE49-F238E27FC236}">
                <a16:creationId xmlns:a16="http://schemas.microsoft.com/office/drawing/2014/main" xmlns="" id="{B28A8D9C-5123-4D2B-9272-016EF90E0E50}"/>
              </a:ext>
            </a:extLst>
          </p:cNvPr>
          <p:cNvSpPr>
            <a:spLocks noGrp="1"/>
          </p:cNvSpPr>
          <p:nvPr>
            <p:ph type="subTitle" idx="1"/>
          </p:nvPr>
        </p:nvSpPr>
        <p:spPr/>
        <p:txBody>
          <a:bodyPr rtlCol="0"/>
          <a:lstStyle/>
          <a:p>
            <a:pPr rtl="0"/>
            <a:endParaRPr lang="ru-RU" dirty="0"/>
          </a:p>
        </p:txBody>
      </p:sp>
      <p:grpSp>
        <p:nvGrpSpPr>
          <p:cNvPr id="4" name="Группа 3" descr="Декоративный элемент">
            <a:extLst>
              <a:ext uri="{FF2B5EF4-FFF2-40B4-BE49-F238E27FC236}">
                <a16:creationId xmlns:a16="http://schemas.microsoft.com/office/drawing/2014/main" xmlns="" id="{EB664AAE-5AE9-41D7-8346-002B9F445323}"/>
              </a:ext>
            </a:extLst>
          </p:cNvPr>
          <p:cNvGrpSpPr/>
          <p:nvPr/>
        </p:nvGrpSpPr>
        <p:grpSpPr>
          <a:xfrm>
            <a:off x="-3740" y="0"/>
            <a:ext cx="6208649" cy="6858000"/>
            <a:chOff x="-3740" y="0"/>
            <a:chExt cx="6208649" cy="6858000"/>
          </a:xfrm>
        </p:grpSpPr>
        <p:sp>
          <p:nvSpPr>
            <p:cNvPr id="11" name="Полилиния: Фигура 10">
              <a:extLst>
                <a:ext uri="{FF2B5EF4-FFF2-40B4-BE49-F238E27FC236}">
                  <a16:creationId xmlns:a16="http://schemas.microsoft.com/office/drawing/2014/main" xmlns=""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a:p>
          </p:txBody>
        </p:sp>
        <p:sp>
          <p:nvSpPr>
            <p:cNvPr id="9" name="Прямоугольник 8">
              <a:extLst>
                <a:ext uri="{FF2B5EF4-FFF2-40B4-BE49-F238E27FC236}">
                  <a16:creationId xmlns:a16="http://schemas.microsoft.com/office/drawing/2014/main" xmlns=""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a:p>
          </p:txBody>
        </p:sp>
      </p:grpSp>
    </p:spTree>
    <p:extLst>
      <p:ext uri="{BB962C8B-B14F-4D97-AF65-F5344CB8AC3E}">
        <p14:creationId xmlns:p14="http://schemas.microsoft.com/office/powerpoint/2010/main" val="2812382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506BFD34-5D6D-4100-89F3-8CB80F1172B5}"/>
              </a:ext>
            </a:extLst>
          </p:cNvPr>
          <p:cNvSpPr/>
          <p:nvPr/>
        </p:nvSpPr>
        <p:spPr>
          <a:xfrm>
            <a:off x="166255" y="138546"/>
            <a:ext cx="11813309" cy="5604035"/>
          </a:xfrm>
          <a:prstGeom prst="rect">
            <a:avLst/>
          </a:prstGeom>
        </p:spPr>
        <p:txBody>
          <a:bodyPr wrap="square">
            <a:spAutoFit/>
          </a:bodyPr>
          <a:lstStyle/>
          <a:p>
            <a:pPr algn="just">
              <a:lnSpc>
                <a:spcPct val="107000"/>
              </a:lnSpc>
              <a:spcAft>
                <a:spcPts val="0"/>
              </a:spcAft>
            </a:pPr>
            <a:r>
              <a:rPr lang="en-US" sz="28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Numerical strength of a group</a:t>
            </a:r>
            <a:endParaRPr lang="ru-RU" sz="28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researchers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3-5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cause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significant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increase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2.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increase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size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over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5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leads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decrease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level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field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conducted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the American social psychologist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Stanley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Milgram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colleagues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1, 2, 3, 5, 10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15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stopped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busy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York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street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heads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raised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began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look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ru-RU"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Bickman</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&amp; Berkowitz, 1969).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number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passers-by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joined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increased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proportionally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until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enlarged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5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454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E203E97-E050-4746-9A33-8EE401B3FBD3}"/>
              </a:ext>
            </a:extLst>
          </p:cNvPr>
          <p:cNvSpPr/>
          <p:nvPr/>
        </p:nvSpPr>
        <p:spPr>
          <a:xfrm>
            <a:off x="378691" y="184728"/>
            <a:ext cx="11582400" cy="5143011"/>
          </a:xfrm>
          <a:prstGeom prst="rect">
            <a:avLst/>
          </a:prstGeom>
        </p:spPr>
        <p:txBody>
          <a:bodyPr wrap="square">
            <a:spAutoFit/>
          </a:bodyPr>
          <a:lstStyle/>
          <a:p>
            <a:pPr algn="just">
              <a:lnSpc>
                <a:spcPct val="107000"/>
              </a:lnSpc>
              <a:spcAft>
                <a:spcPts val="0"/>
              </a:spcAft>
            </a:pPr>
            <a:r>
              <a:rPr lang="en-US" sz="28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Dividing into groups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is also significant.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David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Wilder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offer</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consider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judicial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practice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(Wilder, 1977).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Before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watched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video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assistants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assistants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acted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two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independent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2,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degree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student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higher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single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4. </a:t>
            </a:r>
            <a:r>
              <a:rPr lang="ru-RU"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Likewise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two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3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provoked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6,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three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2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Obviously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position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shared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small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trusted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546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01C630B-E9DB-4712-9E8A-DB483E118C3C}"/>
              </a:ext>
            </a:extLst>
          </p:cNvPr>
          <p:cNvSpPr/>
          <p:nvPr/>
        </p:nvSpPr>
        <p:spPr>
          <a:xfrm>
            <a:off x="193963" y="258618"/>
            <a:ext cx="11767127" cy="3759940"/>
          </a:xfrm>
          <a:prstGeom prst="rect">
            <a:avLst/>
          </a:prstGeom>
        </p:spPr>
        <p:txBody>
          <a:bodyPr wrap="square">
            <a:spAutoFit/>
          </a:bodyPr>
          <a:lstStyle/>
          <a:p>
            <a:pPr algn="just">
              <a:lnSpc>
                <a:spcPct val="107000"/>
              </a:lnSpc>
              <a:spcAft>
                <a:spcPts val="0"/>
              </a:spcAft>
            </a:pPr>
            <a:r>
              <a:rPr lang="en-US" sz="28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Unanimity of group members </a:t>
            </a:r>
            <a:endParaRPr lang="ru-RU" sz="28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results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number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indicate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destroys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unanimity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undermines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(Allen et al., 1955; Morris &amp; Miller, 1975).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destroys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unanimity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number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conformists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among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decreases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4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times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(Asch, 1955).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0794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C35E4FA1-B76C-4DDF-836B-06DB748788A6}"/>
              </a:ext>
            </a:extLst>
          </p:cNvPr>
          <p:cNvSpPr/>
          <p:nvPr/>
        </p:nvSpPr>
        <p:spPr>
          <a:xfrm>
            <a:off x="332509" y="166256"/>
            <a:ext cx="11508509" cy="5607048"/>
          </a:xfrm>
          <a:prstGeom prst="rect">
            <a:avLst/>
          </a:prstGeom>
        </p:spPr>
        <p:txBody>
          <a:bodyPr wrap="square">
            <a:spAutoFit/>
          </a:bodyPr>
          <a:lstStyle/>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researchers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came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conclusion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after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observed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4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blue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stimuli</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green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(Nemeth &amp; Chiles, 1988).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Although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disagreement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wrong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observing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demonstrated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independence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correctly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stimuli</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76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100,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orange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example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courage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70%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cases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runs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risk</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almost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always</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voice</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own</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Participants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often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later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felt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warm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friendly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feelings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non-conformist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deny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would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still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It’s hard to be a “black sheep”.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4233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1A1E058B-151B-4746-A62E-16C59079CC7A}"/>
              </a:ext>
            </a:extLst>
          </p:cNvPr>
          <p:cNvSpPr/>
          <p:nvPr/>
        </p:nvSpPr>
        <p:spPr>
          <a:xfrm>
            <a:off x="341745" y="304800"/>
            <a:ext cx="11693237" cy="3759940"/>
          </a:xfrm>
          <a:prstGeom prst="rect">
            <a:avLst/>
          </a:prstGeom>
        </p:spPr>
        <p:txBody>
          <a:bodyPr wrap="square">
            <a:spAutoFit/>
          </a:bodyPr>
          <a:lstStyle/>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Thus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observing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how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different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opinion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ourselves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become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independent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mistaken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practical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lesson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learn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much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easier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defend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point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view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yourself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support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like-minded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significantly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increases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courage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692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CA56779-A822-4E31-9594-D54E380FDB8A}"/>
              </a:ext>
            </a:extLst>
          </p:cNvPr>
          <p:cNvSpPr/>
          <p:nvPr/>
        </p:nvSpPr>
        <p:spPr>
          <a:xfrm>
            <a:off x="193963" y="110836"/>
            <a:ext cx="11877963" cy="5607048"/>
          </a:xfrm>
          <a:prstGeom prst="rect">
            <a:avLst/>
          </a:prstGeom>
        </p:spPr>
        <p:txBody>
          <a:bodyPr wrap="square">
            <a:spAutoFit/>
          </a:bodyPr>
          <a:lstStyle/>
          <a:p>
            <a:pPr algn="just">
              <a:lnSpc>
                <a:spcPct val="107000"/>
              </a:lnSpc>
              <a:spcAft>
                <a:spcPts val="0"/>
              </a:spcAft>
            </a:pPr>
            <a:r>
              <a:rPr lang="en-US" sz="24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Group cohesion</a:t>
            </a:r>
            <a:endParaRPr lang="ru-RU" sz="24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stronger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cohesion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members</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example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members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college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girls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clubs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often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common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tastes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both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cafeteria</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closer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friends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similar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tastes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(Crandall, 1988).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ethnic</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often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dominates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members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forcing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talk</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behave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dress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customary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Contrada</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et al., 2000).</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Loyalty </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means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degree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attractiveness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Experiments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also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members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feel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attached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(Berkowitz, 1954; Lott &amp; Lott, 1961; </a:t>
            </a: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Sacurai</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1975).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disagreement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members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Fearing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rejected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love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give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certain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amount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authority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357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414D9D8-9697-400E-8965-566A43A23D83}"/>
              </a:ext>
            </a:extLst>
          </p:cNvPr>
          <p:cNvSpPr/>
          <p:nvPr/>
        </p:nvSpPr>
        <p:spPr>
          <a:xfrm>
            <a:off x="193964" y="240145"/>
            <a:ext cx="11804072" cy="5338128"/>
          </a:xfrm>
          <a:prstGeom prst="rect">
            <a:avLst/>
          </a:prstGeom>
        </p:spPr>
        <p:txBody>
          <a:bodyPr wrap="square">
            <a:spAutoFit/>
          </a:bodyPr>
          <a:lstStyle/>
          <a:p>
            <a:pPr algn="just">
              <a:lnSpc>
                <a:spcPct val="107000"/>
              </a:lnSpc>
              <a:spcAft>
                <a:spcPts val="0"/>
              </a:spcAft>
            </a:pPr>
            <a:r>
              <a:rPr lang="en-US" sz="32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Why is conformity manifested? </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There are </a:t>
            </a:r>
            <a:r>
              <a:rPr lang="en-US" sz="3200" dirty="0">
                <a:solidFill>
                  <a:srgbClr val="AB678E"/>
                </a:solidFill>
                <a:latin typeface="Arial Black" panose="020B0A04020102020204" pitchFamily="34" charset="0"/>
                <a:ea typeface="Times New Roman" panose="02020603050405020304" pitchFamily="18" charset="0"/>
                <a:cs typeface="Times New Roman" panose="02020603050405020304" pitchFamily="18" charset="0"/>
              </a:rPr>
              <a:t>two reasons</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for it. </a:t>
            </a:r>
            <a:r>
              <a:rPr lang="ru-RU" sz="3200" dirty="0">
                <a:latin typeface="Arial Black" panose="020B0A04020102020204" pitchFamily="34" charset="0"/>
                <a:ea typeface="Calibri" panose="020F0502020204030204" pitchFamily="34" charset="0"/>
                <a:cs typeface="Times New Roman" panose="02020603050405020304" pitchFamily="18" charset="0"/>
              </a:rPr>
              <a:t>A </a:t>
            </a:r>
            <a:r>
              <a:rPr lang="ru-RU" sz="3200" dirty="0" err="1">
                <a:latin typeface="Arial Black" panose="020B0A04020102020204" pitchFamily="34" charset="0"/>
                <a:ea typeface="Calibri" panose="020F0502020204030204" pitchFamily="34" charset="0"/>
                <a:cs typeface="Times New Roman" panose="02020603050405020304" pitchFamily="18" charset="0"/>
              </a:rPr>
              <a:t>person</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can</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submit</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to</a:t>
            </a:r>
            <a:r>
              <a:rPr lang="ru-RU" sz="3200" dirty="0">
                <a:latin typeface="Arial Black" panose="020B0A04020102020204" pitchFamily="34" charset="0"/>
                <a:ea typeface="Calibri" panose="020F0502020204030204" pitchFamily="34" charset="0"/>
                <a:cs typeface="Times New Roman" panose="02020603050405020304" pitchFamily="18" charset="0"/>
              </a:rPr>
              <a:t> a </a:t>
            </a:r>
            <a:r>
              <a:rPr lang="ru-RU" sz="3200" dirty="0" err="1">
                <a:latin typeface="Arial Black" panose="020B0A04020102020204" pitchFamily="34" charset="0"/>
                <a:ea typeface="Calibri" panose="020F0502020204030204" pitchFamily="34" charset="0"/>
                <a:cs typeface="Times New Roman" panose="02020603050405020304" pitchFamily="18" charset="0"/>
              </a:rPr>
              <a:t>group</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in</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order</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to</a:t>
            </a:r>
            <a:r>
              <a:rPr lang="ru-RU" sz="3200" dirty="0">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ru-RU"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а</a:t>
            </a:r>
            <a:r>
              <a:rPr lang="en-US" sz="32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be</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accepted</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by</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it</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and</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avoid</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the</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fate</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of</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an</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outcast</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b) </a:t>
            </a:r>
            <a:r>
              <a:rPr lang="en-US" sz="3200" dirty="0">
                <a:solidFill>
                  <a:srgbClr val="AB678E"/>
                </a:solidFill>
                <a:latin typeface="Arial Black" panose="020B0A04020102020204" pitchFamily="34" charset="0"/>
                <a:ea typeface="Times New Roman" panose="02020603050405020304" pitchFamily="18" charset="0"/>
                <a:cs typeface="Times New Roman" panose="02020603050405020304" pitchFamily="18" charset="0"/>
              </a:rPr>
              <a:t>obtain important information</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American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psychologist</a:t>
            </a:r>
            <a:r>
              <a:rPr lang="en-US"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Morton</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Deutsch</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Harold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Gerard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named</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these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reasons</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respectively</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normative</a:t>
            </a:r>
            <a:r>
              <a:rPr lang="ru-RU" sz="32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influence</a:t>
            </a:r>
            <a:r>
              <a:rPr lang="ru-RU" sz="32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and</a:t>
            </a:r>
            <a:r>
              <a:rPr lang="ru-RU" sz="32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information</a:t>
            </a:r>
            <a:r>
              <a:rPr lang="ru-RU" sz="32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influence</a:t>
            </a:r>
            <a:r>
              <a:rPr lang="ru-RU" sz="32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200" dirty="0" err="1">
                <a:latin typeface="Arial Black" panose="020B0A04020102020204" pitchFamily="34" charset="0"/>
                <a:ea typeface="Calibri" panose="020F0502020204030204" pitchFamily="34" charset="0"/>
                <a:cs typeface="Times New Roman" panose="02020603050405020304" pitchFamily="18" charset="0"/>
              </a:rPr>
              <a:t>Desire</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to</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be</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liked</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dirty="0" err="1">
                <a:latin typeface="Arial Black" panose="020B0A04020102020204" pitchFamily="34" charset="0"/>
                <a:ea typeface="Calibri" panose="020F0502020204030204" pitchFamily="34" charset="0"/>
                <a:cs typeface="Times New Roman" panose="02020603050405020304" pitchFamily="18" charset="0"/>
              </a:rPr>
              <a:t>is</a:t>
            </a:r>
            <a:r>
              <a:rPr lang="ru-RU" sz="3200" dirty="0">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normative</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social</a:t>
            </a:r>
            <a:r>
              <a:rPr lang="ru-RU" sz="32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32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influence</a:t>
            </a:r>
            <a:r>
              <a:rPr lang="ru-RU" sz="3200" dirty="0">
                <a:latin typeface="Arial Black" panose="020B0A04020102020204" pitchFamily="34" charset="0"/>
                <a:ea typeface="Calibri" panose="020F0502020204030204" pitchFamily="34" charset="0"/>
                <a:cs typeface="Times New Roman" panose="02020603050405020304" pitchFamily="18" charset="0"/>
              </a:rPr>
              <a:t>.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0011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D0D21092-12E1-4BBE-AF9E-4D535D8B6B12}"/>
              </a:ext>
            </a:extLst>
          </p:cNvPr>
          <p:cNvSpPr/>
          <p:nvPr/>
        </p:nvSpPr>
        <p:spPr>
          <a:xfrm>
            <a:off x="166254" y="157018"/>
            <a:ext cx="11859491" cy="6526082"/>
          </a:xfrm>
          <a:prstGeom prst="rect">
            <a:avLst/>
          </a:prstGeom>
        </p:spPr>
        <p:txBody>
          <a:bodyPr wrap="square">
            <a:spAutoFit/>
          </a:bodyPr>
          <a:lstStyle/>
          <a:p>
            <a:pPr algn="just">
              <a:lnSpc>
                <a:spcPct val="107000"/>
              </a:lnSpc>
              <a:spcAft>
                <a:spcPts val="0"/>
              </a:spcAft>
            </a:pPr>
            <a:r>
              <a:rPr lang="ru-RU" sz="2800" dirty="0" err="1">
                <a:latin typeface="Arial Black" panose="020B0A04020102020204" pitchFamily="34" charset="0"/>
                <a:ea typeface="Calibri" panose="020F0502020204030204" pitchFamily="34" charset="0"/>
                <a:cs typeface="Times New Roman" panose="02020603050405020304" pitchFamily="18" charset="0"/>
              </a:rPr>
              <a:t>How</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can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we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get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others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show</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sympathy</a:t>
            </a:r>
            <a:r>
              <a:rPr lang="en-US"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one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eternal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questions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social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life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One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most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successful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methods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to</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be</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as</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similar</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to</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other</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as</a:t>
            </a:r>
            <a:r>
              <a:rPr lang="ru-RU" sz="2800" i="1"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possible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en-US" sz="2800" dirty="0">
                <a:latin typeface="Arial Black" panose="020B0A04020102020204" pitchFamily="34" charset="0"/>
                <a:ea typeface="Calibri" panose="020F0502020204030204" pitchFamily="34" charset="0"/>
                <a:cs typeface="Times New Roman" panose="02020603050405020304" pitchFamily="18" charset="0"/>
              </a:rPr>
              <a:t>W</a:t>
            </a:r>
            <a:r>
              <a:rPr lang="ru-RU" sz="2800" dirty="0">
                <a:latin typeface="Arial Black" panose="020B0A04020102020204" pitchFamily="34" charset="0"/>
                <a:ea typeface="Calibri" panose="020F0502020204030204" pitchFamily="34" charset="0"/>
                <a:cs typeface="Times New Roman" panose="02020603050405020304" pitchFamily="18" charset="0"/>
              </a:rPr>
              <a:t>e </a:t>
            </a:r>
            <a:r>
              <a:rPr lang="ru-RU" sz="2800" dirty="0" err="1">
                <a:latin typeface="Arial Black" panose="020B0A04020102020204" pitchFamily="34" charset="0"/>
                <a:ea typeface="Calibri" panose="020F0502020204030204" pitchFamily="34" charset="0"/>
                <a:cs typeface="Times New Roman" panose="02020603050405020304" pitchFamily="18" charset="0"/>
              </a:rPr>
              <a:t>learn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from</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first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days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life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that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consent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with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people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around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us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similar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makes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them</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sympathetic</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Parents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teachers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friends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others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often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heap</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praises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approval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us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showing</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such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similarities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Thus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one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most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important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reasons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for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motivating</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us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obey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simple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we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have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learned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that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such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can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generate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approval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acceptance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that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we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are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need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This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source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social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influence</a:t>
            </a:r>
            <a:r>
              <a:rPr lang="ru-RU" sz="2800" dirty="0">
                <a:latin typeface="Arial Black" panose="020B0A04020102020204" pitchFamily="34" charset="0"/>
                <a:ea typeface="Calibri" panose="020F0502020204030204" pitchFamily="34" charset="0"/>
                <a:cs typeface="Times New Roman" panose="02020603050405020304" pitchFamily="18" charset="0"/>
              </a:rPr>
              <a:t> - </a:t>
            </a:r>
            <a:r>
              <a:rPr lang="ru-RU" sz="2800" dirty="0" err="1">
                <a:latin typeface="Arial Black" panose="020B0A04020102020204" pitchFamily="34" charset="0"/>
                <a:ea typeface="Calibri" panose="020F0502020204030204" pitchFamily="34" charset="0"/>
                <a:cs typeface="Times New Roman" panose="02020603050405020304" pitchFamily="18" charset="0"/>
              </a:rPr>
              <a:t>and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especially</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conformi</a:t>
            </a:r>
            <a:r>
              <a:rPr lang="en-US" sz="2800" dirty="0">
                <a:latin typeface="Arial Black" panose="020B0A04020102020204" pitchFamily="34" charset="0"/>
                <a:ea typeface="Calibri" panose="020F0502020204030204" pitchFamily="34" charset="0"/>
                <a:cs typeface="Times New Roman" panose="02020603050405020304" pitchFamily="18" charset="0"/>
              </a:rPr>
              <a:t>ty</a:t>
            </a:r>
            <a:r>
              <a:rPr lang="ru-RU" sz="2800" dirty="0">
                <a:latin typeface="Arial Black" panose="020B0A04020102020204" pitchFamily="34" charset="0"/>
                <a:ea typeface="Calibri" panose="020F0502020204030204" pitchFamily="34" charset="0"/>
                <a:cs typeface="Times New Roman" panose="02020603050405020304" pitchFamily="18" charset="0"/>
              </a:rPr>
              <a:t> - </a:t>
            </a:r>
            <a:r>
              <a:rPr lang="ru-RU" sz="2800" dirty="0" err="1">
                <a:latin typeface="Arial Black" panose="020B0A04020102020204" pitchFamily="34" charset="0"/>
                <a:ea typeface="Calibri" panose="020F0502020204030204" pitchFamily="34" charset="0"/>
                <a:cs typeface="Times New Roman" panose="02020603050405020304" pitchFamily="18" charset="0"/>
              </a:rPr>
              <a:t>is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known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normative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social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influence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because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involves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changing</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our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meet</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expectations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those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around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us</a:t>
            </a:r>
            <a:r>
              <a:rPr lang="ru-RU" sz="2800" dirty="0">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055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EF955E3-7C54-40EC-8D77-7EADEB88C54A}"/>
              </a:ext>
            </a:extLst>
          </p:cNvPr>
          <p:cNvSpPr/>
          <p:nvPr/>
        </p:nvSpPr>
        <p:spPr>
          <a:xfrm>
            <a:off x="64655" y="212436"/>
            <a:ext cx="11914909" cy="6005362"/>
          </a:xfrm>
          <a:prstGeom prst="rect">
            <a:avLst/>
          </a:prstGeom>
        </p:spPr>
        <p:txBody>
          <a:bodyPr wrap="square">
            <a:spAutoFit/>
          </a:bodyPr>
          <a:lstStyle/>
          <a:p>
            <a:pPr algn="just">
              <a:lnSpc>
                <a:spcPct val="107000"/>
              </a:lnSpc>
              <a:spcAft>
                <a:spcPts val="0"/>
              </a:spcAft>
            </a:pPr>
            <a:r>
              <a:rPr lang="ru-RU"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Normative influence </a:t>
            </a:r>
            <a:r>
              <a:rPr lang="en-US" sz="20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is "responsible" for the person if he chooses to "keep up with the crowd" so as not to be rejected by the crowd. Groups often reject those who don’t constantly “keep up with them” in both laboratory settings and in real life (Miller &amp; Anderson, 1979; </a:t>
            </a:r>
            <a:r>
              <a:rPr lang="en-US" sz="20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Scachter</a:t>
            </a:r>
            <a:r>
              <a:rPr lang="en-US" sz="20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1951).</a:t>
            </a:r>
            <a:endParaRPr lang="ru-RU" sz="20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Social rejection is a painful thing, and most of us know it: it often comes at a high cost to deviate from group norms. Gerard recalls how, in one of his experiments on conformity, a test person, who was quite friendly initially, asked permission to leave the room, and when he returned, “he looked completely sick and was noticeably shaking. I got worried and offered to break off the experiment. He categorically rejected this proposal and, having taken part in all 36 experiments, he never agreed with the rest at least once. When at the end of the experiment I explained to him the essence and reason of the deception, which I was forced to go for, he came  to his senses and sighed with relief, and a blush appeared on his face again. It was then that I asked him why he had left the room. “I was sick,” he replied. He was not on the bit of the group, but what did it cost him! He really wanted others to love and accept him, but he was afraid that this would not happen, because he constantly contradicted them, defending his point of view. This is an example of how regulatory pressure “works” and how it avenges insubordination ”(Gerard, 1999).</a:t>
            </a:r>
            <a:endParaRPr lang="ru-RU" sz="20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577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A761316-2695-4185-91C3-B694D7D3C39E}"/>
              </a:ext>
            </a:extLst>
          </p:cNvPr>
          <p:cNvSpPr/>
          <p:nvPr/>
        </p:nvSpPr>
        <p:spPr>
          <a:xfrm>
            <a:off x="101600" y="83127"/>
            <a:ext cx="11887200" cy="5865067"/>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Often, the high price that is paid for apostasy makes people to support what they do not believe, or at least hide their disagreement.</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John F. Kennedy recalled that when he became a Congressman, he was told, “To be successful, you have to be able to agree with others” (Kennedy, 1956).</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i="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Desire to be Right: Information Social Influence.</a:t>
            </a:r>
            <a:r>
              <a:rPr lang="en-US" sz="32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 </a:t>
            </a:r>
            <a:endParaRPr lang="ru-RU" sz="3200" dirty="0">
              <a:solidFill>
                <a:srgbClr val="C0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i="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Information influence </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also leads to agreement. When reality is ambiguous, others can be a valuable source of information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7440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C148278-A2CD-4FC3-8301-627DC9222EEB}"/>
              </a:ext>
            </a:extLst>
          </p:cNvPr>
          <p:cNvSpPr/>
          <p:nvPr/>
        </p:nvSpPr>
        <p:spPr>
          <a:xfrm>
            <a:off x="600363" y="332510"/>
            <a:ext cx="10815781" cy="5143011"/>
          </a:xfrm>
          <a:prstGeom prst="rect">
            <a:avLst/>
          </a:prstGeom>
        </p:spPr>
        <p:txBody>
          <a:bodyPr wrap="square">
            <a:spAutoFit/>
          </a:bodyPr>
          <a:lstStyle/>
          <a:p>
            <a:pPr marL="342900" lvl="0" indent="-342900" algn="just">
              <a:lnSpc>
                <a:spcPct val="107000"/>
              </a:lnSpc>
              <a:spcAft>
                <a:spcPts val="0"/>
              </a:spcAft>
              <a:buFont typeface="+mj-lt"/>
              <a:buAutoNum type="arabicPeriod"/>
            </a:pPr>
            <a:r>
              <a:rPr lang="en-US"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Conformity</a:t>
            </a:r>
            <a:endParaRPr lang="ru-RU" sz="28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b="1" i="1" dirty="0">
                <a:latin typeface="Arial Black" panose="020B0A04020102020204" pitchFamily="34" charset="0"/>
                <a:ea typeface="Calibri" panose="020F0502020204030204" pitchFamily="34" charset="0"/>
                <a:cs typeface="Times New Roman" panose="02020603050405020304" pitchFamily="18" charset="0"/>
              </a:rPr>
              <a:t>Social influence</a:t>
            </a:r>
            <a:r>
              <a:rPr lang="en-US" sz="2800" dirty="0">
                <a:latin typeface="Arial Black" panose="020B0A04020102020204" pitchFamily="34" charset="0"/>
                <a:ea typeface="Calibri" panose="020F0502020204030204" pitchFamily="34" charset="0"/>
                <a:cs typeface="Times New Roman" panose="02020603050405020304" pitchFamily="18" charset="0"/>
              </a:rPr>
              <a:t> is </a:t>
            </a:r>
            <a:r>
              <a:rPr lang="en-US" sz="2800" i="1" dirty="0">
                <a:latin typeface="Arial Black" panose="020B0A04020102020204" pitchFamily="34" charset="0"/>
                <a:ea typeface="Calibri" panose="020F0502020204030204" pitchFamily="34" charset="0"/>
                <a:cs typeface="Times New Roman" panose="02020603050405020304" pitchFamily="18" charset="0"/>
              </a:rPr>
              <a:t>change of behavior caused by </a:t>
            </a:r>
            <a:r>
              <a:rPr lang="ru-RU" sz="2800" i="1" dirty="0" err="1">
                <a:latin typeface="Arial Black" panose="020B0A04020102020204" pitchFamily="34" charset="0"/>
                <a:ea typeface="Calibri" panose="020F0502020204030204" pitchFamily="34" charset="0"/>
                <a:cs typeface="Times New Roman" panose="02020603050405020304" pitchFamily="18" charset="0"/>
              </a:rPr>
              <a:t>real</a:t>
            </a:r>
            <a:r>
              <a:rPr lang="ru-RU" sz="2800" i="1"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latin typeface="Arial Black" panose="020B0A04020102020204" pitchFamily="34" charset="0"/>
                <a:ea typeface="Calibri" panose="020F0502020204030204" pitchFamily="34" charset="0"/>
                <a:cs typeface="Times New Roman" panose="02020603050405020304" pitchFamily="18" charset="0"/>
              </a:rPr>
              <a:t>or</a:t>
            </a:r>
            <a:r>
              <a:rPr lang="ru-RU" sz="2800" i="1"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latin typeface="Arial Black" panose="020B0A04020102020204" pitchFamily="34" charset="0"/>
                <a:ea typeface="Calibri" panose="020F0502020204030204" pitchFamily="34" charset="0"/>
                <a:cs typeface="Times New Roman" panose="02020603050405020304" pitchFamily="18" charset="0"/>
              </a:rPr>
              <a:t>perceived</a:t>
            </a:r>
            <a:r>
              <a:rPr lang="ru-RU" sz="2800" i="1"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latin typeface="Arial Black" panose="020B0A04020102020204" pitchFamily="34" charset="0"/>
                <a:ea typeface="Calibri" panose="020F0502020204030204" pitchFamily="34" charset="0"/>
                <a:cs typeface="Times New Roman" panose="02020603050405020304" pitchFamily="18" charset="0"/>
              </a:rPr>
              <a:t>pressure</a:t>
            </a:r>
            <a:r>
              <a:rPr lang="ru-RU" sz="2800" i="1"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latin typeface="Arial Black" panose="020B0A04020102020204" pitchFamily="34" charset="0"/>
                <a:ea typeface="Calibri" panose="020F0502020204030204" pitchFamily="34" charset="0"/>
                <a:cs typeface="Times New Roman" panose="02020603050405020304" pitchFamily="18" charset="0"/>
              </a:rPr>
              <a:t>from</a:t>
            </a:r>
            <a:r>
              <a:rPr lang="ru-RU" sz="2800" i="1" dirty="0">
                <a:latin typeface="Arial Black" panose="020B0A04020102020204" pitchFamily="34" charset="0"/>
                <a:ea typeface="Calibri" panose="020F0502020204030204" pitchFamily="34" charset="0"/>
                <a:cs typeface="Times New Roman" panose="02020603050405020304" pitchFamily="18" charset="0"/>
              </a:rPr>
              <a:t> </a:t>
            </a:r>
            <a:r>
              <a:rPr lang="ru-RU" sz="2800" i="1" dirty="0" err="1">
                <a:latin typeface="Arial Black" panose="020B0A04020102020204" pitchFamily="34" charset="0"/>
                <a:ea typeface="Calibri" panose="020F0502020204030204" pitchFamily="34" charset="0"/>
                <a:cs typeface="Times New Roman" panose="02020603050405020304" pitchFamily="18" charset="0"/>
              </a:rPr>
              <a:t>others</a:t>
            </a:r>
            <a:r>
              <a:rPr lang="en-US" sz="2800" i="1" dirty="0">
                <a:latin typeface="Arial Black" panose="020B0A04020102020204" pitchFamily="34" charset="0"/>
                <a:ea typeface="Calibri" panose="020F0502020204030204" pitchFamily="34" charset="0"/>
                <a:cs typeface="Times New Roman" panose="02020603050405020304" pitchFamily="18" charset="0"/>
              </a:rPr>
              <a:t>.</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latin typeface="Arial Black" panose="020B0A04020102020204" pitchFamily="34" charset="0"/>
                <a:ea typeface="Calibri" panose="020F0502020204030204" pitchFamily="34" charset="0"/>
                <a:cs typeface="Times New Roman" panose="02020603050405020304" pitchFamily="18" charset="0"/>
              </a:rPr>
              <a:t>Social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psychologists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have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studied</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three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main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categories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social</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influence</a:t>
            </a:r>
            <a:r>
              <a:rPr lang="ru-RU" sz="2800" dirty="0">
                <a:latin typeface="Arial Black" panose="020B0A0402010202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Times New Roman" panose="02020603050405020304" pitchFamily="18" charset="0"/>
              <a:buChar char="-"/>
            </a:pPr>
            <a:r>
              <a:rPr lang="ru-RU" sz="2800"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Times New Roman" panose="02020603050405020304" pitchFamily="18" charset="0"/>
              <a:buChar char="-"/>
            </a:pPr>
            <a:r>
              <a:rPr lang="ru-RU" sz="2800"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approval</a:t>
            </a:r>
            <a:r>
              <a:rPr lang="ru-RU" sz="2800"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Times New Roman" panose="02020603050405020304" pitchFamily="18" charset="0"/>
              <a:buChar char="-"/>
            </a:pPr>
            <a:r>
              <a:rPr lang="ru-RU" sz="2800"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AB678E"/>
                </a:solidFill>
                <a:latin typeface="Arial Black" panose="020B0A04020102020204" pitchFamily="34" charset="0"/>
                <a:ea typeface="Calibri" panose="020F0502020204030204" pitchFamily="34" charset="0"/>
                <a:cs typeface="Times New Roman" panose="02020603050405020304" pitchFamily="18" charset="0"/>
              </a:rPr>
              <a:t>obedience</a:t>
            </a:r>
            <a:r>
              <a:rPr lang="ru-RU" sz="2800" dirty="0">
                <a:solidFill>
                  <a:srgbClr val="AB678E"/>
                </a:solidFill>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ru-RU" sz="2800" dirty="0">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en-US" sz="2800" dirty="0">
                <a:solidFill>
                  <a:srgbClr val="114263"/>
                </a:solidFill>
                <a:latin typeface="Arial Black" panose="020B0A04020102020204" pitchFamily="34" charset="0"/>
                <a:ea typeface="Calibri" panose="020F0502020204030204" pitchFamily="34" charset="0"/>
                <a:cs typeface="Times New Roman" panose="02020603050405020304" pitchFamily="18" charset="0"/>
              </a:rPr>
              <a:t>Conformity</a:t>
            </a:r>
            <a:r>
              <a:rPr lang="en-US" sz="2800" dirty="0">
                <a:latin typeface="Arial Black" panose="020B0A04020102020204" pitchFamily="34" charset="0"/>
                <a:ea typeface="Calibri" panose="020F0502020204030204" pitchFamily="34" charset="0"/>
                <a:cs typeface="Times New Roman" panose="02020603050405020304" pitchFamily="18" charset="0"/>
              </a:rPr>
              <a:t> means </a:t>
            </a:r>
            <a:r>
              <a:rPr lang="ru-RU" sz="2800" dirty="0">
                <a:latin typeface="Arial Black" panose="020B0A04020102020204" pitchFamily="34" charset="0"/>
                <a:ea typeface="Calibri" panose="020F0502020204030204" pitchFamily="34" charset="0"/>
                <a:cs typeface="Times New Roman" panose="02020603050405020304" pitchFamily="18" charset="0"/>
              </a:rPr>
              <a:t>a </a:t>
            </a:r>
            <a:r>
              <a:rPr lang="ru-RU" sz="2800" dirty="0" err="1">
                <a:latin typeface="Arial Black" panose="020B0A04020102020204" pitchFamily="34" charset="0"/>
                <a:ea typeface="Calibri" panose="020F0502020204030204" pitchFamily="34" charset="0"/>
                <a:cs typeface="Times New Roman" panose="02020603050405020304" pitchFamily="18" charset="0"/>
              </a:rPr>
              <a:t>change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in</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to</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match</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the</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actions</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of</a:t>
            </a:r>
            <a:r>
              <a:rPr lang="ru-RU" sz="2800" dirty="0">
                <a:latin typeface="Arial Black" panose="020B0A04020102020204" pitchFamily="34" charset="0"/>
                <a:ea typeface="Calibri" panose="020F0502020204030204" pitchFamily="34" charset="0"/>
                <a:cs typeface="Times New Roman" panose="02020603050405020304" pitchFamily="18" charset="0"/>
              </a:rPr>
              <a:t> </a:t>
            </a:r>
            <a:r>
              <a:rPr lang="ru-RU" sz="2800" dirty="0" err="1">
                <a:latin typeface="Arial Black" panose="020B0A04020102020204" pitchFamily="34" charset="0"/>
                <a:ea typeface="Calibri" panose="020F0502020204030204" pitchFamily="34" charset="0"/>
                <a:cs typeface="Times New Roman" panose="02020603050405020304" pitchFamily="18" charset="0"/>
              </a:rPr>
              <a:t>others</a:t>
            </a:r>
            <a:r>
              <a:rPr lang="en-US" sz="2800" dirty="0">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598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85BDE83E-9AB4-43AF-B470-C8D9CA0552DE}"/>
              </a:ext>
            </a:extLst>
          </p:cNvPr>
          <p:cNvSpPr/>
          <p:nvPr/>
        </p:nvSpPr>
        <p:spPr>
          <a:xfrm>
            <a:off x="166255" y="129309"/>
            <a:ext cx="11887200" cy="6002221"/>
          </a:xfrm>
          <a:prstGeom prst="rect">
            <a:avLst/>
          </a:prstGeom>
        </p:spPr>
        <p:txBody>
          <a:bodyPr wrap="square">
            <a:spAutoFit/>
          </a:bodyPr>
          <a:lstStyle/>
          <a:p>
            <a:pPr algn="just">
              <a:lnSpc>
                <a:spcPct val="107000"/>
              </a:lnSpc>
              <a:spcAft>
                <a:spcPts val="0"/>
              </a:spcAft>
            </a:pPr>
            <a:r>
              <a:rPr lang="en-US" sz="2400" dirty="0">
                <a:latin typeface="Arial Black" panose="020B0A04020102020204" pitchFamily="34" charset="0"/>
                <a:ea typeface="Calibri" panose="020F0502020204030204" pitchFamily="34" charset="0"/>
                <a:cs typeface="Times New Roman" panose="02020603050405020304" pitchFamily="18" charset="0"/>
              </a:rPr>
              <a:t>If you want to know your weight, you can stand on the scales. If you want to know the dimensions of a room, you can simply measure it. But how can you establish the accuracy of your own political or social views, or decide which hairstyle suits you best? There are no physical tests or measuring instruments that could answer these questions, although many of us need accuracy in these cases, as well as in matters related to the outworld.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latin typeface="Arial Black" panose="020B0A04020102020204" pitchFamily="34" charset="0"/>
                <a:ea typeface="Calibri" panose="020F0502020204030204" pitchFamily="34" charset="0"/>
                <a:cs typeface="Times New Roman" panose="02020603050405020304" pitchFamily="18" charset="0"/>
              </a:rPr>
              <a:t>The solution is obvious: to answer these questions, we must reach out others. We use their opinions or actions as a guide to our own. Obviously, this reliance on other people can be another source of conformity, since in some sense, the actions and opinions of other people determine social reality for us. This source of social influence is known as information social influence, because it is based on our desire to depend on others as a source of information about various aspects of the social world.</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2179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63390EA-F528-4400-82F1-CFBAC7021656}"/>
              </a:ext>
            </a:extLst>
          </p:cNvPr>
          <p:cNvSpPr/>
          <p:nvPr/>
        </p:nvSpPr>
        <p:spPr>
          <a:xfrm>
            <a:off x="129309" y="120073"/>
            <a:ext cx="11961091" cy="4811189"/>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So, the source of normative influence is concern for social image. The desire to have knowledge that reflects reality gives rise to information influence. In everyday life, normative and information influences often occur together.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Normative and information influences are isolated from each other in experiments the purpose of which is to get an answer to the question "when people become conformists".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8120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8DACADF9-0275-4CB3-A9F2-9F3BDCC9A978}"/>
              </a:ext>
            </a:extLst>
          </p:cNvPr>
          <p:cNvSpPr/>
          <p:nvPr/>
        </p:nvSpPr>
        <p:spPr>
          <a:xfrm>
            <a:off x="240145" y="175491"/>
            <a:ext cx="11822546" cy="6065058"/>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Conformity is higher when the test persons respond in the presence of a group; it, of course, manifests itself as a normative influence (after all, regardless of whether the test persons answer in public or in their heads, they receive the same information). Moreover, the larger the group is, the more the answer given in private differs from the one given in public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Insko</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et al., 1985).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On the other hand, the conformity of the test persons is higher in those cases when they feel incompetent, when the task is difficult and when the test persons do not care whether they make a mistake or give the correct answer, that is, when all the signs of information influence are present.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036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8CEDEC7-6464-43F6-A1EE-1E77F6D51D69}"/>
              </a:ext>
            </a:extLst>
          </p:cNvPr>
          <p:cNvSpPr/>
          <p:nvPr/>
        </p:nvSpPr>
        <p:spPr>
          <a:xfrm>
            <a:off x="193963" y="157018"/>
            <a:ext cx="11730181" cy="6392006"/>
          </a:xfrm>
          <a:prstGeom prst="rect">
            <a:avLst/>
          </a:prstGeom>
        </p:spPr>
        <p:txBody>
          <a:bodyPr wrap="square">
            <a:spAutoFit/>
          </a:bodyPr>
          <a:lstStyle/>
          <a:p>
            <a:pPr algn="just">
              <a:lnSpc>
                <a:spcPct val="107000"/>
              </a:lnSpc>
              <a:spcAft>
                <a:spcPts val="0"/>
              </a:spcAft>
            </a:pPr>
            <a:r>
              <a:rPr lang="en-US" sz="3200" i="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Influence of culture</a:t>
            </a:r>
            <a:r>
              <a:rPr lang="en-US" sz="32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Can the culture in which a person is formed (raised) help predict the degree of his conformity? </a:t>
            </a:r>
            <a:endParaRPr lang="ru-RU" sz="3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While conformity and submission are universal phenomena, they nevertheless depend on cultural traditions and historical times (Bond, 1988; </a:t>
            </a:r>
            <a:r>
              <a:rPr lang="en-US" sz="32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Triandis</a:t>
            </a: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et al., 1988). The cultures of America and Europe teach individualism: you are responsible for yourself. Listen to the voice of your own conscience and follow it. Don't cheat on yourself. Understand what makes you unique. Satisfy your needs. Respect the privacy of others</a:t>
            </a:r>
            <a:r>
              <a:rPr lang="ru-RU"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443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04460E9-BEBB-4B2C-A8C4-4D0C1E5C8D1C}"/>
              </a:ext>
            </a:extLst>
          </p:cNvPr>
          <p:cNvSpPr/>
          <p:nvPr/>
        </p:nvSpPr>
        <p:spPr>
          <a:xfrm>
            <a:off x="295564" y="120074"/>
            <a:ext cx="11702472" cy="6266267"/>
          </a:xfrm>
          <a:prstGeom prst="rect">
            <a:avLst/>
          </a:prstGeom>
        </p:spPr>
        <p:txBody>
          <a:bodyPr wrap="square">
            <a:spAutoFit/>
          </a:bodyPr>
          <a:lstStyle/>
          <a:p>
            <a:pPr algn="just">
              <a:lnSpc>
                <a:spcPct val="107000"/>
              </a:lnSpc>
              <a:spcAft>
                <a:spcPts val="0"/>
              </a:spcAft>
            </a:pPr>
            <a:r>
              <a:rPr lang="en-US" sz="2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culture of Asian countries and other non-Western cultures are more inclined to teach collectivism: your family or your clan is responsible for all its members, whose actions can either glorify or dishonor them. So, make sure that your family or your clan can be proud of you. Commit to the traditions of your culture. Respect elders in age and position. Strive for harmony and never criticize anyone publicly. Be loyal to your family, the company you work for, and your country. Live the life of a team and do not think that you have your own I, not connected with your social context. </a:t>
            </a:r>
            <a:endParaRPr lang="ru-RU" sz="2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pPr>
            <a:r>
              <a:rPr lang="en-US" sz="2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 review of 133 studies from 17 countries confirms the influence of these cultural values on conformity (Bond &amp; Smith, 1996). Compared to representatives of individualistic cultures, bearers of collectivist cultural traditions are more open to the influence of others.</a:t>
            </a:r>
            <a:r>
              <a:rPr lang="en-US" sz="2200" dirty="0">
                <a:latin typeface="Arial Black" panose="020B0A04020102020204" pitchFamily="34" charset="0"/>
              </a:rPr>
              <a:t> </a:t>
            </a:r>
            <a:endParaRPr lang="ru-RU" sz="2200" dirty="0">
              <a:latin typeface="Arial Black" panose="020B0A04020102020204" pitchFamily="34" charset="0"/>
            </a:endParaRPr>
          </a:p>
          <a:p>
            <a:pPr algn="just">
              <a:lnSpc>
                <a:spcPct val="107000"/>
              </a:lnSpc>
            </a:pPr>
            <a:r>
              <a:rPr lang="en-US" sz="2200" dirty="0">
                <a:latin typeface="Arial Black" panose="020B0A04020102020204" pitchFamily="34" charset="0"/>
              </a:rPr>
              <a:t>However, cultural traditions can change. Ash's experiments, repeated in Great Britain, Canada and the United States with the participation of students as test persons, in some cases showed greater non-conformity than was observed by Ash 20 or 30 years ago.</a:t>
            </a:r>
            <a:endParaRPr lang="ru-RU" sz="2200" dirty="0">
              <a:latin typeface="Arial Black" panose="020B0A04020102020204" pitchFamily="34" charset="0"/>
            </a:endParaRPr>
          </a:p>
          <a:p>
            <a:pPr algn="just">
              <a:lnSpc>
                <a:spcPct val="107000"/>
              </a:lnSpc>
              <a:spcAft>
                <a:spcPts val="0"/>
              </a:spcAft>
            </a:pP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0891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70B5B8B-39D3-4440-92D9-930662666D93}"/>
              </a:ext>
            </a:extLst>
          </p:cNvPr>
          <p:cNvSpPr/>
          <p:nvPr/>
        </p:nvSpPr>
        <p:spPr>
          <a:xfrm>
            <a:off x="175491" y="138546"/>
            <a:ext cx="11831782" cy="5607048"/>
          </a:xfrm>
          <a:prstGeom prst="rect">
            <a:avLst/>
          </a:prstGeom>
        </p:spPr>
        <p:txBody>
          <a:bodyPr wrap="square">
            <a:spAutoFit/>
          </a:bodyPr>
          <a:lstStyle/>
          <a:p>
            <a:pPr lvl="0" algn="just">
              <a:lnSpc>
                <a:spcPct val="107000"/>
              </a:lnSpc>
              <a:spcAft>
                <a:spcPts val="0"/>
              </a:spcAft>
            </a:pPr>
            <a:r>
              <a:rPr lang="ru-RU" sz="2400" b="1"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2. </a:t>
            </a:r>
            <a:r>
              <a:rPr lang="en-US" sz="2400" b="1"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Obedience</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2400" dirty="0">
                <a:latin typeface="Arial Black" panose="020B0A04020102020204" pitchFamily="34" charset="0"/>
                <a:ea typeface="Times New Roman" panose="02020603050405020304" pitchFamily="18" charset="0"/>
                <a:cs typeface="Times New Roman" panose="02020603050405020304" pitchFamily="18" charset="0"/>
              </a:rPr>
              <a:t>The results of S. Asch's experiments are amazing, because there is no obvious external pressure forcing conformity in them - no rewards for “team play”, no punishment for “individualism”.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2400" dirty="0">
                <a:latin typeface="Arial Black" panose="020B0A04020102020204" pitchFamily="34" charset="0"/>
                <a:ea typeface="Times New Roman" panose="02020603050405020304" pitchFamily="18" charset="0"/>
                <a:cs typeface="Times New Roman" panose="02020603050405020304" pitchFamily="18" charset="0"/>
              </a:rPr>
              <a:t>If people are incapable of resisting even such insignificant influences, to what extent can conformity be achieved with outright coercion?</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This is the question that social psychologist Stanley Milgram tried to answer.</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Milgram's experiments - the study of what happens to people when the orders of those in power are at odds with the demands of their own consciences - are the most famous and controversial experiments in the history of social psychology (Milgram, 1965, 1974).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26315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FEE4BAF-AFC5-42D5-938F-4D3BBEACE0EE}"/>
              </a:ext>
            </a:extLst>
          </p:cNvPr>
          <p:cNvSpPr/>
          <p:nvPr/>
        </p:nvSpPr>
        <p:spPr>
          <a:xfrm>
            <a:off x="277091" y="267855"/>
            <a:ext cx="11776364" cy="5865067"/>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Imagine the following scene, directed by Milgram. Two men come to the psychological laboratory at Yale University, where they will take part in the study of the process of learning and memory. A strict experimenter, dressed in a gray work coat, tells them that an innovative research is being carried out in the laboratory - studying the effect of punishment on learning, and requires that one of them (the "teacher") force the other ("student") to memorize a list of paired concepts by punishing for mistakes with electric rushes of increasing power.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0975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5B9E566E-FCB1-4C48-9D10-F89E9BDD9184}"/>
              </a:ext>
            </a:extLst>
          </p:cNvPr>
          <p:cNvSpPr/>
          <p:nvPr/>
        </p:nvSpPr>
        <p:spPr>
          <a:xfrm>
            <a:off x="304799" y="267855"/>
            <a:ext cx="11702473" cy="5865067"/>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Distribution of roles was by lot: the test persons draw pieces of paper from the hat. One of them, a 47-year-old gentlemanly accountant, "decoy" (experimental assistant), pretends to have "student" written on his piece of paper and is escorted to the next room. Another participant "Teacher" (he came to the laboratory after a newspaper advertisement) receives a slight "introductory" electric rush, after which he watches as the "student" is seated in a chair, tied to it, and electrodes are fixed on his wrist.</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4166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B0EE5845-CEF9-49DC-80A8-D26331EC688E}"/>
              </a:ext>
            </a:extLst>
          </p:cNvPr>
          <p:cNvSpPr/>
          <p:nvPr/>
        </p:nvSpPr>
        <p:spPr>
          <a:xfrm>
            <a:off x="258617" y="175492"/>
            <a:ext cx="11748655" cy="5604035"/>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Then the experimenter and the “teacher” return to the laboratory room, and the “teacher” takes his place in front of the “current generator with a switch, which can vary the “voltage” from 15 to 450 volts, and the graduation is 15 volts. The inscriptions are made on the scale: "Weak rush", "Very strong rush", "Dangerous: the strongest rush!" etc. In the range from 435 to 450 volts, the inscription "XXX" appears. The experimenter tells the teacher that for each subsequent mistake the "student" should receive a stronger rush than for the previous one. Each time you turn the switch, a lamp flashes, a relay is energized, and a buzzer sounds.</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676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3AED4A1-D9B3-4E29-B0B4-19AAF2B81FB0}"/>
              </a:ext>
            </a:extLst>
          </p:cNvPr>
          <p:cNvSpPr/>
          <p:nvPr/>
        </p:nvSpPr>
        <p:spPr>
          <a:xfrm>
            <a:off x="240145" y="203200"/>
            <a:ext cx="11804073" cy="5865067"/>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If the "teacher" obeys the orders of the experimenter, he hears the groans of the "student" at 75, 90 and 105 volts. At 120 volts, the "student" screams that he is in pain. At 150 volts, he begs to relieve him of his torment: “Experimenter, let me out of here! I do not want to participate in your work anymore! I'm over it!" At 270 volts, his protest turns into the screams of an agonizing man, and he continues to demand to be released. In the range from 300 to 315 volts, he shouts that he refuses to answer, and after 330 there is silence. </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3234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F1B2993-F23F-4F36-ABB3-2D330AE68FF9}"/>
              </a:ext>
            </a:extLst>
          </p:cNvPr>
          <p:cNvSpPr/>
          <p:nvPr/>
        </p:nvSpPr>
        <p:spPr>
          <a:xfrm>
            <a:off x="286327" y="212436"/>
            <a:ext cx="11720946" cy="6234848"/>
          </a:xfrm>
          <a:prstGeom prst="rect">
            <a:avLst/>
          </a:prstGeom>
        </p:spPr>
        <p:txBody>
          <a:bodyPr wrap="square">
            <a:spAutoFit/>
          </a:bodyPr>
          <a:lstStyle/>
          <a:p>
            <a:pPr algn="just">
              <a:lnSpc>
                <a:spcPct val="107000"/>
              </a:lnSpc>
              <a:spcAft>
                <a:spcPts val="0"/>
              </a:spcAft>
            </a:pPr>
            <a:r>
              <a:rPr lang="ru-RU" sz="2200" dirty="0" err="1">
                <a:latin typeface="Arial Black" panose="020B0A04020102020204" pitchFamily="34" charset="0"/>
                <a:ea typeface="Calibri" panose="020F0502020204030204" pitchFamily="34" charset="0"/>
                <a:cs typeface="Times New Roman" panose="02020603050405020304" pitchFamily="18" charset="0"/>
              </a:rPr>
              <a:t>Conformity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means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changing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that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matches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reactions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actions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others</a:t>
            </a:r>
            <a:r>
              <a:rPr lang="en-US"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behavior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people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around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us</a:t>
            </a:r>
            <a:r>
              <a:rPr lang="en-US"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When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are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going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 </a:t>
            </a:r>
            <a:r>
              <a:rPr lang="ru-RU" sz="2200" dirty="0" err="1">
                <a:latin typeface="Arial Black" panose="020B0A04020102020204" pitchFamily="34" charset="0"/>
                <a:ea typeface="Calibri" panose="020F0502020204030204" pitchFamily="34" charset="0"/>
                <a:cs typeface="Times New Roman" panose="02020603050405020304" pitchFamily="18" charset="0"/>
              </a:rPr>
              <a:t>party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concert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will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probably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ask</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What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will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people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wearing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there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Imagine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that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come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wearing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shorts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and</a:t>
            </a:r>
            <a:r>
              <a:rPr lang="ru-RU" sz="2200" dirty="0">
                <a:latin typeface="Arial Black" panose="020B0A04020102020204" pitchFamily="34" charset="0"/>
                <a:ea typeface="Calibri" panose="020F0502020204030204" pitchFamily="34" charset="0"/>
                <a:cs typeface="Times New Roman" panose="02020603050405020304" pitchFamily="18" charset="0"/>
              </a:rPr>
              <a:t> a T-</a:t>
            </a:r>
            <a:r>
              <a:rPr lang="ru-RU" sz="2200" dirty="0" err="1">
                <a:latin typeface="Arial Black" panose="020B0A04020102020204" pitchFamily="34" charset="0"/>
                <a:ea typeface="Calibri" panose="020F0502020204030204" pitchFamily="34" charset="0"/>
                <a:cs typeface="Times New Roman" panose="02020603050405020304" pitchFamily="18" charset="0"/>
              </a:rPr>
              <a:t>shirt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while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everyone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else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evening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suits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vice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versa</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imagine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that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appear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solemnly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dressed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when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everyone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else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frivolous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outfits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discomfort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that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most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will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feel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creates</a:t>
            </a:r>
            <a:r>
              <a:rPr lang="ru-RU" sz="2200" dirty="0">
                <a:latin typeface="Arial Black" panose="020B0A04020102020204" pitchFamily="34" charset="0"/>
                <a:ea typeface="Calibri" panose="020F0502020204030204" pitchFamily="34" charset="0"/>
                <a:cs typeface="Times New Roman" panose="02020603050405020304" pitchFamily="18" charset="0"/>
              </a:rPr>
              <a:t> a </a:t>
            </a:r>
            <a:r>
              <a:rPr lang="ru-RU" sz="2200" dirty="0" err="1">
                <a:latin typeface="Arial Black" panose="020B0A04020102020204" pitchFamily="34" charset="0"/>
                <a:ea typeface="Calibri" panose="020F0502020204030204" pitchFamily="34" charset="0"/>
                <a:cs typeface="Times New Roman" panose="02020603050405020304" pitchFamily="18" charset="0"/>
              </a:rPr>
              <a:t>strong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urge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conform</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situation</a:t>
            </a:r>
            <a:r>
              <a:rPr lang="ru-RU" sz="2200" dirty="0">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are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probably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familiar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with</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this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situation</a:t>
            </a:r>
            <a:r>
              <a:rPr lang="en-US"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soon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musical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ensemble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finishes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performance</a:t>
            </a:r>
            <a:r>
              <a:rPr lang="en-US"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fans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sitting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front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rows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stand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up</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begin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clap</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their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hands</a:t>
            </a:r>
            <a:r>
              <a:rPr lang="en-US"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Fans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sitting</a:t>
            </a:r>
            <a:r>
              <a:rPr lang="ru-RU" sz="2200" dirty="0">
                <a:latin typeface="Arial Black" panose="020B0A04020102020204" pitchFamily="34" charset="0"/>
                <a:ea typeface="Calibri" panose="020F0502020204030204" pitchFamily="34" charset="0"/>
                <a:cs typeface="Times New Roman" panose="02020603050405020304" pitchFamily="18" charset="0"/>
              </a:rPr>
              <a:t> a </a:t>
            </a:r>
            <a:r>
              <a:rPr lang="ru-RU" sz="2200" dirty="0" err="1">
                <a:latin typeface="Arial Black" panose="020B0A04020102020204" pitchFamily="34" charset="0"/>
                <a:ea typeface="Calibri" panose="020F0502020204030204" pitchFamily="34" charset="0"/>
                <a:cs typeface="Times New Roman" panose="02020603050405020304" pitchFamily="18" charset="0"/>
              </a:rPr>
              <a:t>little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further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following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their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example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also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rise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from</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their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seats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applauding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now</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wave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standing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people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comes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those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who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en-US" sz="2200" dirty="0">
                <a:latin typeface="Arial Black" panose="020B0A04020102020204" pitchFamily="34" charset="0"/>
                <a:ea typeface="Calibri" panose="020F0502020204030204" pitchFamily="34" charset="0"/>
                <a:cs typeface="Times New Roman" panose="02020603050405020304" pitchFamily="18" charset="0"/>
              </a:rPr>
              <a:t>are </a:t>
            </a:r>
            <a:r>
              <a:rPr lang="ru-RU" sz="2200" dirty="0" err="1">
                <a:latin typeface="Arial Black" panose="020B0A04020102020204" pitchFamily="34" charset="0"/>
                <a:ea typeface="Calibri" panose="020F0502020204030204" pitchFamily="34" charset="0"/>
                <a:cs typeface="Times New Roman" panose="02020603050405020304" pitchFamily="18" charset="0"/>
              </a:rPr>
              <a:t>in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another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situation</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without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raising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from</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their</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comfortable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chairs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could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have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limited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themselves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polite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claps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are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sitting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among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these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people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some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part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of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does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not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want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stand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up</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But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will</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stay</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sitting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if</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those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sitting</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around</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you</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also</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raise</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Being</a:t>
            </a:r>
            <a:r>
              <a:rPr lang="ru-RU" sz="2200" dirty="0">
                <a:latin typeface="Arial Black" panose="020B0A04020102020204" pitchFamily="34" charset="0"/>
                <a:ea typeface="Calibri" panose="020F0502020204030204" pitchFamily="34" charset="0"/>
                <a:cs typeface="Times New Roman" panose="02020603050405020304" pitchFamily="18" charset="0"/>
              </a:rPr>
              <a:t> a </a:t>
            </a:r>
            <a:r>
              <a:rPr lang="ru-RU" sz="2200" dirty="0" err="1">
                <a:latin typeface="Arial Black" panose="020B0A04020102020204" pitchFamily="34" charset="0"/>
                <a:ea typeface="Calibri" panose="020F0502020204030204" pitchFamily="34" charset="0"/>
                <a:cs typeface="Times New Roman" panose="02020603050405020304" pitchFamily="18" charset="0"/>
              </a:rPr>
              <a:t>black</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sheep</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is</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not</a:t>
            </a:r>
            <a:r>
              <a:rPr lang="ru-RU" sz="2200" dirty="0">
                <a:latin typeface="Arial Black" panose="020B0A04020102020204" pitchFamily="34" charset="0"/>
                <a:ea typeface="Calibri" panose="020F0502020204030204" pitchFamily="34" charset="0"/>
                <a:cs typeface="Times New Roman" panose="02020603050405020304" pitchFamily="18" charset="0"/>
              </a:rPr>
              <a:t> </a:t>
            </a:r>
            <a:r>
              <a:rPr lang="ru-RU" sz="2200" dirty="0" err="1">
                <a:latin typeface="Arial Black" panose="020B0A04020102020204" pitchFamily="34" charset="0"/>
                <a:ea typeface="Calibri" panose="020F0502020204030204" pitchFamily="34" charset="0"/>
                <a:cs typeface="Times New Roman" panose="02020603050405020304" pitchFamily="18" charset="0"/>
              </a:rPr>
              <a:t>easy</a:t>
            </a:r>
            <a:r>
              <a:rPr lang="en-US" sz="2200" dirty="0">
                <a:latin typeface="Arial Black" panose="020B0A04020102020204" pitchFamily="34" charset="0"/>
                <a:ea typeface="Calibri" panose="020F0502020204030204" pitchFamily="34" charset="0"/>
                <a:cs typeface="Times New Roman" panose="02020603050405020304" pitchFamily="18" charset="0"/>
              </a:rPr>
              <a:t>. </a:t>
            </a:r>
            <a:endParaRPr lang="ru-RU" sz="2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6184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CE951604-47FD-4DBC-AA34-6E82DA0D1F1E}"/>
              </a:ext>
            </a:extLst>
          </p:cNvPr>
          <p:cNvSpPr/>
          <p:nvPr/>
        </p:nvSpPr>
        <p:spPr>
          <a:xfrm>
            <a:off x="249382" y="193964"/>
            <a:ext cx="11739418" cy="5143011"/>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When asked by the "teacher" to stop the experiment, the researcher says that not answering will be equal to an incorrect answer, and uses four phrases to force him to continue.</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Phrase 1: “Please continue” (or “I ask you to continue”).</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Phrase 2: "The experimental conditions require you to continue."</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Phrase 3: "The experiment must be continued - it is very important."</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Phrase 4: "You have no choice, you must continue."</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How far would you personally go?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48832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DE9FD6E-0877-442A-BC73-196FA8BF80C8}"/>
              </a:ext>
            </a:extLst>
          </p:cNvPr>
          <p:cNvSpPr/>
          <p:nvPr/>
        </p:nvSpPr>
        <p:spPr>
          <a:xfrm>
            <a:off x="221673" y="212436"/>
            <a:ext cx="11813309" cy="6495111"/>
          </a:xfrm>
          <a:prstGeom prst="rect">
            <a:avLst/>
          </a:prstGeom>
        </p:spPr>
        <p:txBody>
          <a:bodyPr wrap="square">
            <a:spAutoFit/>
          </a:bodyPr>
          <a:lstStyle/>
          <a:p>
            <a:pPr algn="just">
              <a:lnSpc>
                <a:spcPct val="107000"/>
              </a:lnSpc>
              <a:spcAft>
                <a:spcPts val="0"/>
              </a:spcAft>
            </a:pPr>
            <a:r>
              <a:rPr lang="en-US" sz="26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 described the experiment to 110 psychiatrists, college students, and middle-class adults. Everyone said that they would probably refuse to obey the experimenter's orders at about 135 volts and would never "advance" beyond 300 volts. Realizing that these answers may reflect an inherent bias in self-assessments, Milgram asked these people how far they thought others could go. Almost no one said that anyone could walk up to the rush marked on the dashboard with the "XXX" symbol. (Psychiatrists assumed that one in 1000 would allow such a possibility.)</a:t>
            </a:r>
            <a:endParaRPr lang="ru-RU" sz="26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6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However, when the participants in Milgram's experiment were 40 men - representatives of various professions between the ages of 20 and 50 - 26 of them (65%) reached 450 volts. They all obeyed the experimenter's command "Continue!" until after two rushes he himself stopped them.</a:t>
            </a:r>
            <a:endParaRPr lang="ru-RU" sz="26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1552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D3F334B3-94B1-4E41-A553-2A33F79A8535}"/>
              </a:ext>
            </a:extLst>
          </p:cNvPr>
          <p:cNvSpPr/>
          <p:nvPr/>
        </p:nvSpPr>
        <p:spPr>
          <a:xfrm>
            <a:off x="267855" y="184727"/>
            <a:ext cx="11767127" cy="6526082"/>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 who expected to get results indicating the prevalence of insubordination, and planned to repeat his experiments in Germany to assess the role of cultural differences, was discouraged (A. Milgram, 2000). And instead of going to Germany, he made the “student's” protests even more convincing. Now, at the moment when the "student" was tied to the chair, the "teacher" heard both how he mentioned his "sick heart" and the experimenter's remark that "although the rushes can be painful, they do not make any changes in tissues. " The scenario of the “student's” protests, testifying to his torment, had no effect: out of 40 men, new participants in this experiment, 25 (63%) completely obeyed the experimenter's demands.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72601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D3A063E9-7511-44A3-9AB9-B188174CB6FA}"/>
              </a:ext>
            </a:extLst>
          </p:cNvPr>
          <p:cNvSpPr/>
          <p:nvPr/>
        </p:nvSpPr>
        <p:spPr>
          <a:xfrm>
            <a:off x="110835" y="101600"/>
            <a:ext cx="11979565" cy="6005362"/>
          </a:xfrm>
          <a:prstGeom prst="rect">
            <a:avLst/>
          </a:prstGeom>
        </p:spPr>
        <p:txBody>
          <a:bodyPr wrap="square">
            <a:spAutoFit/>
          </a:bodyPr>
          <a:lstStyle/>
          <a:p>
            <a:pPr algn="just">
              <a:lnSpc>
                <a:spcPct val="107000"/>
              </a:lnSpc>
              <a:spcAft>
                <a:spcPts val="0"/>
              </a:spcAft>
            </a:pPr>
            <a:r>
              <a:rPr lang="en-US" sz="20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submissiveness of the test persons alarmed Milgram, and the technique he used worried many social psychologists. </a:t>
            </a:r>
            <a:endParaRPr lang="ru-RU" sz="20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0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Of course, the "students" in Milgram's experiments did not receive any electric rushes, but got up from the "electric chair" and turned on the tape recording of shouts and protests. Nevertheless, some of Milgram's critics have argued that he treated the "teachers" in the same way they treated the "students": he forced them to act against their wishes. Indeed, many "teachers" experienced excruciating suffering: they sweated, trembled, stuttered, bit their lips, moaned, and some even began to laugh hysterically. Defending himself, Milgram sought to draw attention to the lessons that can be learned from more than two dozen experiments he conducted, involving a total of more than 1000 people from different population strata. He also told critics about the support the test persons gave him after he confessed to deceiving them and explained why he conducted these experiments: 84% of the participants in the survey made after the end of the experiments said they were happy to take part in them and only 1% of the respondents expressed regret about it. A year later, 40 of the most affected people were interviewed by a psychiatrist, who concluded that, despite the temporary stress they experienced, participation in the experiment did not bring them any harm.</a:t>
            </a:r>
            <a:endParaRPr lang="ru-RU" sz="20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7025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9F96005D-BB24-4A97-ACDC-B1C8561F9E04}"/>
              </a:ext>
            </a:extLst>
          </p:cNvPr>
          <p:cNvSpPr/>
          <p:nvPr/>
        </p:nvSpPr>
        <p:spPr>
          <a:xfrm>
            <a:off x="203199" y="120074"/>
            <a:ext cx="11868727" cy="5604035"/>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 not only determined the </a:t>
            </a:r>
            <a:r>
              <a:rPr lang="en-US" sz="2800"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extent to which people are willing to follow the order of an empowered person, but also studied the </a:t>
            </a:r>
            <a:r>
              <a:rPr lang="en-US" sz="28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conditions that breed obedience</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In his subsequent experiments, varying social conditions, he observed various reactions of the test persons - from complete refusal to obey to complete obedience in 93 cases out of 100. It turned out that the following four factors are determining obedience: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the emotional distance of the victim, </a:t>
            </a:r>
            <a:endParaRPr lang="ru-RU" sz="2800" dirty="0">
              <a:solidFill>
                <a:srgbClr val="0070C0"/>
              </a:solidFill>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the presence of the "power bearer" and his legitimacy, </a:t>
            </a:r>
            <a:endParaRPr lang="ru-RU" sz="2800" dirty="0">
              <a:solidFill>
                <a:srgbClr val="0070C0"/>
              </a:solidFill>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the </a:t>
            </a:r>
            <a:r>
              <a:rPr lang="en-US" sz="2800" i="1" dirty="0" err="1">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institutionality</a:t>
            </a: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 of power </a:t>
            </a:r>
            <a:endParaRPr lang="ru-RU" sz="2800" dirty="0">
              <a:solidFill>
                <a:srgbClr val="0070C0"/>
              </a:solidFill>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and the liberating influence of those who disobeyed</a:t>
            </a:r>
            <a:r>
              <a:rPr lang="en-US" sz="28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08322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EA782E71-875A-4212-B56B-AF93867CB6F6}"/>
              </a:ext>
            </a:extLst>
          </p:cNvPr>
          <p:cNvSpPr/>
          <p:nvPr/>
        </p:nvSpPr>
        <p:spPr>
          <a:xfrm>
            <a:off x="175491" y="193964"/>
            <a:ext cx="11868727" cy="5604035"/>
          </a:xfrm>
          <a:prstGeom prst="rect">
            <a:avLst/>
          </a:prstGeom>
        </p:spPr>
        <p:txBody>
          <a:bodyPr wrap="square">
            <a:spAutoFit/>
          </a:bodyPr>
          <a:lstStyle/>
          <a:p>
            <a:pPr algn="just">
              <a:lnSpc>
                <a:spcPct val="107000"/>
              </a:lnSpc>
              <a:spcAft>
                <a:spcPts val="0"/>
              </a:spcAft>
            </a:pPr>
            <a:r>
              <a:rPr lang="en-US" sz="28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Emotional distance of the victim.</a:t>
            </a:r>
            <a:endParaRPr lang="ru-RU" sz="2800" dirty="0">
              <a:solidFill>
                <a:srgbClr val="0070C0"/>
              </a:solidFill>
              <a:latin typeface="Arial Black" panose="020B0A0402010202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Milgram's test persons least of all sympathized with the "students" when they did not see them themselves and knew that the "students" did not see them either. When the "students" were in another room and the "teachers" did not hear their cries, the latter in almost all experiments resignedly reached the end. "Only" 40% of the same "teachers" who were in the same room with the "students" reached 450 volts. When the “teachers” were demanded to hold by force the “student's” hand on the plate, to which the current was supplied, the number of those who completely obeyed fell to 30%.</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169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6CCB0E6-5425-4DAE-B070-C4AD49DB33AB}"/>
              </a:ext>
            </a:extLst>
          </p:cNvPr>
          <p:cNvSpPr/>
          <p:nvPr/>
        </p:nvSpPr>
        <p:spPr>
          <a:xfrm>
            <a:off x="378691" y="147782"/>
            <a:ext cx="11720945" cy="5143011"/>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 everyday life it is also easier to be violent towards someone who is far away or depersonalized. People remain indifferent even to truly terrible tragedies. Executioners often depersonalize their victims by putting bags on their heads. The ethics of war allows for bombing defenseless villages from 40,000 feet, but condemns the shooting of equally defenseless villagers. Many warriors either do not shoot at all or shoot without aiming in a battle with an enemy who can be seen. Artillerymen or pilots who strike the enemy from a greater distance are much less likely to disobey the order "Fire!" (Padgett, 1989).</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6134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EF5908A-F771-4A61-B324-FE99B8B0C819}"/>
              </a:ext>
            </a:extLst>
          </p:cNvPr>
          <p:cNvSpPr/>
          <p:nvPr/>
        </p:nvSpPr>
        <p:spPr>
          <a:xfrm>
            <a:off x="193964" y="221673"/>
            <a:ext cx="11804072" cy="4220964"/>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It is a well-known fact that people are more sympathetic to those they can imagine. That is why all posters calling for a ban on abortion, for famine relief or for the protection of animal rights are provided with highly expressive photographs or descriptions. The ultrasound image of the embryo is even more influential. Pregnant women, who had the opportunity to see such images and examine all parts of the unborn child's body, were more determined to deliver and give birth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Lydon</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&amp; Dunkel-</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Schetter</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1994).</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4438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45DAD0D-11BE-4537-B7D1-62C67170BE52}"/>
              </a:ext>
            </a:extLst>
          </p:cNvPr>
          <p:cNvSpPr/>
          <p:nvPr/>
        </p:nvSpPr>
        <p:spPr>
          <a:xfrm>
            <a:off x="249381" y="166255"/>
            <a:ext cx="11757891" cy="4681987"/>
          </a:xfrm>
          <a:prstGeom prst="rect">
            <a:avLst/>
          </a:prstGeom>
        </p:spPr>
        <p:txBody>
          <a:bodyPr wrap="square">
            <a:spAutoFit/>
          </a:bodyPr>
          <a:lstStyle/>
          <a:p>
            <a:pPr algn="just">
              <a:lnSpc>
                <a:spcPct val="107000"/>
              </a:lnSpc>
              <a:spcAft>
                <a:spcPts val="0"/>
              </a:spcAft>
            </a:pPr>
            <a:r>
              <a:rPr lang="en-US" sz="28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presence of the "power holder" and his legitimacy</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Obedience to the experimenter also depends on his physical presence. When Milgram commanded "teachers" over the phone, the rate of total obedience dropped to 21% (although many told lies and said they complied). The results of other studies suggest that if the ordering officer is nearby, the number of those who obey him increases. A light touch of the hand is enough for people to agree to lend money or sign a petition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Kleinke</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1977; Smith et al., 1982; Willis &amp; Hamm, 1980).</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822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5C6F551-88FC-4CB0-8684-68238933C126}"/>
              </a:ext>
            </a:extLst>
          </p:cNvPr>
          <p:cNvSpPr/>
          <p:nvPr/>
        </p:nvSpPr>
        <p:spPr>
          <a:xfrm>
            <a:off x="129309" y="230909"/>
            <a:ext cx="11841018" cy="6792565"/>
          </a:xfrm>
          <a:prstGeom prst="rect">
            <a:avLst/>
          </a:prstGeom>
        </p:spPr>
        <p:txBody>
          <a:bodyPr wrap="square">
            <a:spAutoFit/>
          </a:bodyPr>
          <a:lstStyle/>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However, power should be perceived as legitimate. In one version of Milgram's basic experiment, a rigged phone call “forced” the experimenter to leave the laboratory. Before leaving, he told the "teacher" that he could continue, since everything was automatically recorded on videotape. After the experimenter left, another test person, who had previously played the role of a clerk (in fact, an assistant), decided that he should take the reins into his own hands and that for each wrong answer, the force of the rush should increase by an entire division, which he reported to the "teacher"... 80% of "teachers" completely refused to obey him. The "clerk", outraged by such disobedience, sat down near the "current generator" and tried to play the role of "teacher" himself. Most of the disobedient "teachers" expressed their protest: some tried to turn off the generator, and one large and physically strong "teacher" pulled the "clerk" out of his chair and threw him to the other end of the room. This open disobedience to the illegitimate power contrasted sharply with the respectful and polite attitude towards the experimenter.</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815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D74E636-467E-43E3-8E48-9B710F295A75}"/>
              </a:ext>
            </a:extLst>
          </p:cNvPr>
          <p:cNvSpPr/>
          <p:nvPr/>
        </p:nvSpPr>
        <p:spPr>
          <a:xfrm>
            <a:off x="157018" y="203201"/>
            <a:ext cx="11757890" cy="6912638"/>
          </a:xfrm>
          <a:prstGeom prst="rect">
            <a:avLst/>
          </a:prstGeom>
        </p:spPr>
        <p:txBody>
          <a:bodyPr wrap="square">
            <a:spAutoFit/>
          </a:bodyPr>
          <a:lstStyle/>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manifestations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number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involuntarily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arise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First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good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bad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bad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causes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someone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join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ranks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racists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good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prevents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behaving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inappropriately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public</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neither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bad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good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example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vacation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tracksuits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very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word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imprint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kind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negative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How</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feel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happen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someone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"100%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conformist</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Western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culture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approve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submitting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pressure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from</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status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which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equal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take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offense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Therefore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North</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American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European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psychologists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who were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brought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traditions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their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individualistic</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cultures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often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use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negative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labels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designate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submission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compliance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submission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4978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EF30960-E96F-491A-8805-26E57E3FDF97}"/>
              </a:ext>
            </a:extLst>
          </p:cNvPr>
          <p:cNvSpPr/>
          <p:nvPr/>
        </p:nvSpPr>
        <p:spPr>
          <a:xfrm>
            <a:off x="101599" y="212436"/>
            <a:ext cx="11905673" cy="6526082"/>
          </a:xfrm>
          <a:prstGeom prst="rect">
            <a:avLst/>
          </a:prstGeom>
        </p:spPr>
        <p:txBody>
          <a:bodyPr wrap="square">
            <a:spAutoFit/>
          </a:bodyPr>
          <a:lstStyle/>
          <a:p>
            <a:pPr algn="just">
              <a:lnSpc>
                <a:spcPct val="107000"/>
              </a:lnSpc>
              <a:spcAft>
                <a:spcPts val="0"/>
              </a:spcAft>
            </a:pPr>
            <a:r>
              <a:rPr lang="en-US" sz="2800" i="1"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Institutionality</a:t>
            </a:r>
            <a:r>
              <a:rPr lang="en-US" sz="28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of power</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prestige of Yale University made the orders Milgram gave to the test persons legitimate. During the interviews that were conducted with them after the experiments, many admitted: if it were not for the reputation of Yale University, they would never have obeyed. To test whether these claims were true, Milgram moved the experiments to a modest office building and hung the sign “Bridgeport Research Association”. The number of “teachers” who completely obeyed the orders decreased, but still there were a lot of them - 48%.</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 real life, the same thing happens: people who have authority, supported by respected organizations, have social power.</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6283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991EE477-B894-4B47-AF68-39C5CA4D42FC}"/>
              </a:ext>
            </a:extLst>
          </p:cNvPr>
          <p:cNvSpPr/>
          <p:nvPr/>
        </p:nvSpPr>
        <p:spPr>
          <a:xfrm>
            <a:off x="193964" y="212436"/>
            <a:ext cx="11794836" cy="4811189"/>
          </a:xfrm>
          <a:prstGeom prst="rect">
            <a:avLst/>
          </a:prstGeom>
        </p:spPr>
        <p:txBody>
          <a:bodyPr wrap="square">
            <a:spAutoFit/>
          </a:bodyPr>
          <a:lstStyle/>
          <a:p>
            <a:pPr algn="just">
              <a:lnSpc>
                <a:spcPct val="107000"/>
              </a:lnSpc>
              <a:spcAft>
                <a:spcPts val="0"/>
              </a:spcAft>
            </a:pPr>
            <a:r>
              <a:rPr lang="en-US" sz="3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American psychologist David Myers cites a case from the practice of his friend, a psychiatrist. Once he was urgently called to one of his patients, who, standing on the edge of a cliff, threatened to throw himself down. When it became clear to the psychiatrist that the patient was deaf to his arguments, he could only hope that the police officer, an expert in crisis situations, would arrive before the irreparable happened.</a:t>
            </a:r>
            <a:endParaRPr lang="ru-RU"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5399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E06414C-DD32-4D18-9D15-3E0F315F659D}"/>
              </a:ext>
            </a:extLst>
          </p:cNvPr>
          <p:cNvSpPr/>
          <p:nvPr/>
        </p:nvSpPr>
        <p:spPr>
          <a:xfrm>
            <a:off x="203199" y="304800"/>
            <a:ext cx="11804073" cy="5143011"/>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However, even before the arrival of the expert, another policeman who did not know anything about what was happening was by chance at the scene of the tragedy. Pulling out a megaphone and directing it towards the people gathered on the cliff, he shouted: “What donkey left his car in the middle of the road?! I have almost crashed into it! Who's the owner?! Drive it to the side of the road now! " Hearing the order, the patient immediately walked away from the edge of the cliff, overtook his car and resignedly got into the car of the policeman, who took him to the nearest hospital.</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11411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68A699FC-2AA2-41DF-9D5F-8F2949DD6FE9}"/>
              </a:ext>
            </a:extLst>
          </p:cNvPr>
          <p:cNvSpPr/>
          <p:nvPr/>
        </p:nvSpPr>
        <p:spPr>
          <a:xfrm>
            <a:off x="230909" y="240146"/>
            <a:ext cx="11804073" cy="5607048"/>
          </a:xfrm>
          <a:prstGeom prst="rect">
            <a:avLst/>
          </a:prstGeom>
        </p:spPr>
        <p:txBody>
          <a:bodyPr wrap="square">
            <a:spAutoFit/>
          </a:bodyPr>
          <a:lstStyle/>
          <a:p>
            <a:pPr algn="just">
              <a:lnSpc>
                <a:spcPct val="107000"/>
              </a:lnSpc>
              <a:spcAft>
                <a:spcPts val="0"/>
              </a:spcAft>
            </a:pPr>
            <a:r>
              <a:rPr lang="en-US" sz="24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liberating influence of the group</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Asch's classic experiments show the negative side of conformity. But Milgram demonstrated the liberating influence of conformity with an experiment in which the "teacher" was helped by two assistants. When, during the experiment, they both refused to obey the experimenter, he told the real test person to continue working alone. Did he obey? No, he didn’t. By showing solidarity with the recalcitrant assistants, 90% of the “teachers” became free from further participation in the experiment.</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You probably also remember situations when you were justifiably angry at an unjust teacher or at someone's abusive behavior, but did not dare to object. But as soon as one or two express their attitude, you immediately follow their example.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As you can see, conformity can be constructive.</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4035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C507CE9F-CAC3-4FA7-AF59-59D56B04ABEA}"/>
              </a:ext>
            </a:extLst>
          </p:cNvPr>
          <p:cNvSpPr/>
          <p:nvPr/>
        </p:nvSpPr>
        <p:spPr>
          <a:xfrm>
            <a:off x="203199" y="286328"/>
            <a:ext cx="11757891" cy="5143011"/>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experiments conducted to study obedience also differ from other experiments "in conformity" and in the strength of social pressure: obedience is a consequence of an obvious command. People did not commit cruel acts if they were not forced to do so. However, there is something in common between Asch's experiments and Milgram's experiments. They show how compliance prevails over morality. Both experimenters managed to get people to go against their conscience. Such research not only teaches us an academic lesson, but also makes us more sensitive to the moral conflicts that occur in our own lives.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44952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D6A65BB-97DC-47DB-9A5D-6EA175852A63}"/>
              </a:ext>
            </a:extLst>
          </p:cNvPr>
          <p:cNvSpPr/>
          <p:nvPr/>
        </p:nvSpPr>
        <p:spPr>
          <a:xfrm>
            <a:off x="138546" y="350982"/>
            <a:ext cx="11600873" cy="5211876"/>
          </a:xfrm>
          <a:prstGeom prst="rect">
            <a:avLst/>
          </a:prstGeom>
        </p:spPr>
        <p:txBody>
          <a:bodyPr wrap="square">
            <a:spAutoFit/>
          </a:bodyPr>
          <a:lstStyle/>
          <a:p>
            <a:pPr algn="just">
              <a:lnSpc>
                <a:spcPct val="107000"/>
              </a:lnSpc>
              <a:spcAft>
                <a:spcPts val="0"/>
              </a:spcAft>
            </a:pPr>
            <a:r>
              <a:rPr lang="en-US" sz="2400" b="1"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3.</a:t>
            </a:r>
            <a:r>
              <a:rPr lang="en-US" sz="2400" dirty="0">
                <a:latin typeface="Arial Black" panose="020B0A04020102020204" pitchFamily="34" charset="0"/>
                <a:ea typeface="Calibri" panose="020F0502020204030204" pitchFamily="34" charset="0"/>
                <a:cs typeface="Times New Roman" panose="02020603050405020304" pitchFamily="18" charset="0"/>
              </a:rPr>
              <a:t> </a:t>
            </a:r>
            <a:r>
              <a:rPr lang="en-US" sz="2400" b="1"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Resistance to social influence</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i="1" dirty="0">
                <a:solidFill>
                  <a:srgbClr val="0070C0"/>
                </a:solidFill>
                <a:latin typeface="Arial Black" panose="020B0A04020102020204" pitchFamily="34" charset="0"/>
                <a:ea typeface="Times New Roman" panose="02020603050405020304" pitchFamily="18" charset="0"/>
                <a:cs typeface="Times New Roman" panose="02020603050405020304" pitchFamily="18" charset="0"/>
              </a:rPr>
              <a:t>Are people able to resist social influence actively? Can they refuse to do what they are forced to do and do something else instead? What could be the motives for such non-conformity?</a:t>
            </a:r>
            <a:endParaRPr lang="ru-RU" sz="2400" dirty="0">
              <a:solidFill>
                <a:srgbClr val="0070C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Reactive resistance.</a:t>
            </a:r>
            <a:endParaRPr lang="ru-RU" sz="2400" dirty="0">
              <a:solidFill>
                <a:srgbClr val="FF0000"/>
              </a:solidFill>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People value their own freedom and independence. Therefore, when social pressure becomes so strong that there is a real threat to their personal freedom, they often rebel. Remember Romeo and Juliet: the opposition of both families only strengthened their love. Or children who defend their freedom and independence by doing the opposite of what their parents insist on. Therefore, smart parents, instead of commanding their children, offer them a choice: “It's time to wash. Will you take a bath or take a shower?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80743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3152898-9D98-4668-8E72-4408B6BFF51E}"/>
              </a:ext>
            </a:extLst>
          </p:cNvPr>
          <p:cNvSpPr/>
          <p:nvPr/>
        </p:nvSpPr>
        <p:spPr>
          <a:xfrm>
            <a:off x="443345" y="193964"/>
            <a:ext cx="11656291" cy="5604035"/>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theory of psychological reactive resistance, the essence of which is that people really behave in such a way as to protect their own sense of freedom, finds confirmation in experimental data showing that attempts to restrict the freedom of an individual often end in an anti-conformal "boomerang effect": do everything in exactly the opposite way (Brehm &amp; Brehm, 1981; Nail et al., 2000).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After women in Western universities realized what traditional culture expects of them, they became less inclined to display stereotypical “female” behavior (Cialdini et al., 1998).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0836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2E59143A-BC74-4156-BA5D-C4646DEBA848}"/>
              </a:ext>
            </a:extLst>
          </p:cNvPr>
          <p:cNvSpPr/>
          <p:nvPr/>
        </p:nvSpPr>
        <p:spPr>
          <a:xfrm>
            <a:off x="350982" y="212436"/>
            <a:ext cx="11693236" cy="6234848"/>
          </a:xfrm>
          <a:prstGeom prst="rect">
            <a:avLst/>
          </a:prstGeom>
        </p:spPr>
        <p:txBody>
          <a:bodyPr wrap="square">
            <a:spAutoFit/>
          </a:bodyPr>
          <a:lstStyle/>
          <a:p>
            <a:pPr algn="just">
              <a:lnSpc>
                <a:spcPct val="107000"/>
              </a:lnSpc>
              <a:spcAft>
                <a:spcPts val="0"/>
              </a:spcAft>
            </a:pPr>
            <a:r>
              <a:rPr lang="en-US" sz="2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Or, imagine that someone stops you on the street and asks you to sign a proclamation in defense of something on which you have no clear position. While you are thinking, another person comes up and says that "collecting signatures under such appeals and signing them should be prohibited." According to the theory of reactive resistance, this blatant attempt to limit your freedom will only increase the likelihood that you will sign your name. This is exactly what Madeleine Heilman observed when she conducted a similar experiment on the streets of New York (Heilman, 1976).</a:t>
            </a:r>
            <a:endParaRPr lang="ru-RU" sz="22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2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Reactive resistance can be one of the causes of alcohol addiction among young people under the age of 21. (In the United States, it is illegal to sell alcoholic beverages to people under the age of 21). It was found that there are fewer non-drinkers and more alcohol abusers among students under the age of 21 than among their comrades who have the legal right to drink alcohol. A 1997 poll by the Canadian Center on Substance Abuse among 18-24-year-olds showed that 69% of 21-year-olds and older drank as much as 77% of those who have not yet turned 21 years old in the year preceding the survey.  </a:t>
            </a:r>
            <a:endParaRPr lang="ru-RU" sz="2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1409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89F166CD-AE42-4B40-8BD7-B166C51DF451}"/>
              </a:ext>
            </a:extLst>
          </p:cNvPr>
          <p:cNvSpPr/>
          <p:nvPr/>
        </p:nvSpPr>
        <p:spPr>
          <a:xfrm>
            <a:off x="129309" y="193964"/>
            <a:ext cx="11887200" cy="5604035"/>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According to a survey conducted in the United States, 25% of students over the age of 21 and only 19% of students under this age completely abstain from drinking. The authors believe that these results are a reflection of the reactive resistance to prohibition.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They may also reflect peers’ influence. With regard to alcoholism and drug addiction, peers not only influence attitudes, but also supply alcohol and drugs, create conditions for their use. This helps explain why college students, who are constantly in the midst of their fellow practitioners, who often promote and encourage drinking, drink more than their non-college peers (Atwell, 1986).</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23347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DF4D7B1C-9D62-4B4D-9D34-190FEF7BB362}"/>
              </a:ext>
            </a:extLst>
          </p:cNvPr>
          <p:cNvSpPr/>
          <p:nvPr/>
        </p:nvSpPr>
        <p:spPr>
          <a:xfrm>
            <a:off x="147781" y="101600"/>
            <a:ext cx="11961091" cy="6792565"/>
          </a:xfrm>
          <a:prstGeom prst="rect">
            <a:avLst/>
          </a:prstGeom>
        </p:spPr>
        <p:txBody>
          <a:bodyPr wrap="square">
            <a:spAutoFit/>
          </a:bodyPr>
          <a:lstStyle/>
          <a:p>
            <a:pPr algn="just">
              <a:lnSpc>
                <a:spcPct val="107000"/>
              </a:lnSpc>
              <a:spcAft>
                <a:spcPts val="0"/>
              </a:spcAft>
            </a:pPr>
            <a:r>
              <a:rPr lang="en-US" sz="2400" i="1" dirty="0">
                <a:solidFill>
                  <a:srgbClr val="FF0000"/>
                </a:solidFill>
                <a:latin typeface="Arial Black" panose="020B0A04020102020204" pitchFamily="34" charset="0"/>
                <a:ea typeface="Times New Roman" panose="02020603050405020304" pitchFamily="18" charset="0"/>
                <a:cs typeface="Times New Roman" panose="02020603050405020304" pitchFamily="18" charset="0"/>
              </a:rPr>
              <a:t>The reason for reactive assistance is to defend one's own uniqueness</a:t>
            </a:r>
            <a:r>
              <a:rPr lang="en-US" sz="2400" i="1"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Most people who don’t want to be very different from those around them, nevertheless feel uncomfortable, at least in Western countries, when they are exactly the same as everyone else.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They feel better if they perceive themselves as unique individuals (Snyder &amp; </a:t>
            </a: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Fromkin</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1980) and through their behavior they defend the right to be unique.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 one of his experiments, Snyder convinced university students that "their 10 most important attitudes" were either different from the attitudes of 10,000 students, or identical to them (Snyder, 1980). When they further participated in the experiment on conformity, those of them whom the experimenter “deprived of the opportunity” to feel unique, more actively defended their right to be individuals and behaved like non-conformists. When participants in another experiment heard that one of the test persons formulated attitudes that were identical to their own, they even changed their position to maintain their inherent sense of uniqueness.</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251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8AE76442-A60F-4D42-A447-A1EC4FA2ADF2}"/>
              </a:ext>
            </a:extLst>
          </p:cNvPr>
          <p:cNvSpPr/>
          <p:nvPr/>
        </p:nvSpPr>
        <p:spPr>
          <a:xfrm>
            <a:off x="120073" y="120073"/>
            <a:ext cx="11924145" cy="5604035"/>
          </a:xfrm>
          <a:prstGeom prst="rect">
            <a:avLst/>
          </a:prstGeom>
        </p:spPr>
        <p:txBody>
          <a:bodyPr wrap="square">
            <a:spAutoFit/>
          </a:bodyPr>
          <a:lstStyle/>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Eastern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culture</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particular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Japan</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ability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keep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sign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tolerance</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self</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control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spiritual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maturity</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weakness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positive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synonyms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social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sensitiv</a:t>
            </a:r>
            <a:r>
              <a:rPr lang="en-US"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eness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sensitivity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ability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cooperate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work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team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Therefore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choose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labels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consistent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values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judgments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Secondly</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why</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is the people’s behavior is so uniform if there are so many of them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numerous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everyone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thrilled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speakers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requires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thorough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analysis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phenomenon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16488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96835760-A70C-468D-B84E-FE72B8CC3258}"/>
              </a:ext>
            </a:extLst>
          </p:cNvPr>
          <p:cNvSpPr/>
          <p:nvPr/>
        </p:nvSpPr>
        <p:spPr>
          <a:xfrm>
            <a:off x="175491" y="166255"/>
            <a:ext cx="11877964" cy="6066982"/>
          </a:xfrm>
          <a:prstGeom prst="rect">
            <a:avLst/>
          </a:prstGeom>
        </p:spPr>
        <p:txBody>
          <a:bodyPr wrap="square">
            <a:spAutoFit/>
          </a:bodyPr>
          <a:lstStyle/>
          <a:p>
            <a:pPr algn="just">
              <a:lnSpc>
                <a:spcPct val="107000"/>
              </a:lnSpc>
              <a:spcAft>
                <a:spcPts val="0"/>
              </a:spcAft>
            </a:pPr>
            <a:r>
              <a:rPr lang="en-US" sz="26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perception of oneself as a unique personality is also manifested in the “spontaneous self-concept”. William McGuire and colleagues at Yale University report that when children are asked to tell about themselves, they prefer to talk about what makes them different from those around them (McGuire &amp; </a:t>
            </a:r>
            <a:r>
              <a:rPr lang="en-US" sz="26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Padawer</a:t>
            </a:r>
            <a:r>
              <a:rPr lang="en-US" sz="26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-Singer, 1978; McGuire et al., 1979). Children born in other countries are more likely than others to mention their place of birth. Red-haired children more often than dark-haired and blond children, on their own initiative, talk about hair color, while thin and obese children talk about their weight. Children belonging to national minorities did not forget to mention their racial affiliation. Likewise, we are more aware of our gender when we are surrounded by people of the opposite sex (Cota &amp; Dion, 1986). </a:t>
            </a:r>
            <a:endParaRPr lang="ru-RU" sz="26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30643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12316340-F9EC-483B-8973-28829385B02B}"/>
              </a:ext>
            </a:extLst>
          </p:cNvPr>
          <p:cNvSpPr/>
          <p:nvPr/>
        </p:nvSpPr>
        <p:spPr>
          <a:xfrm>
            <a:off x="240145" y="240146"/>
            <a:ext cx="11868728" cy="5607048"/>
          </a:xfrm>
          <a:prstGeom prst="rect">
            <a:avLst/>
          </a:prstGeom>
        </p:spPr>
        <p:txBody>
          <a:bodyPr wrap="square">
            <a:spAutoFit/>
          </a:bodyPr>
          <a:lstStyle/>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 principle, says McGuire, is the following: "An individual feels himself to be that and so much in what and how different he is from others." Therefore, if I am “a black woman in the company of white women, I tend to think of myself as African American; if I find myself in the company of black men, my skin color will recede into the background, and I will become more aware of the fact that I am a woman ”(McGuire et al., 1978).</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This recognition makes it possible to understand why any minority is inclined to realize their difference and the reaction of others to it. The majority who is much less aware of their racial identity may consider the minority "oversensitive."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Even if representatives of two cultures are very similar, they will still pay attention to what makes them different from each other, no matter how minor these differences may be.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9174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7B0D26F6-940E-42B3-B731-D2F850CE4DDF}"/>
              </a:ext>
            </a:extLst>
          </p:cNvPr>
          <p:cNvSpPr/>
          <p:nvPr/>
        </p:nvSpPr>
        <p:spPr>
          <a:xfrm>
            <a:off x="249381" y="212436"/>
            <a:ext cx="11730183" cy="5604035"/>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So, when social pressure becomes excessive, a need for reactive resistance often awakens in people, and they begin to resist coercion in order to maintain their inherent spirit of freedom. If a similar need for reactive resistance is felt by all members of a group at the same time, the result can be a riot.</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We do not feel comfortable when we are very different from others, but we do not want to be "like everyone else." Therefore, we behave in such a way as to maintain a sense of the uniqueness of our personality. As a member of a group, we are most acutely aware of our differences from those around us.</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6821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69A6742-3A17-45E7-851D-92460D3FDB43}"/>
              </a:ext>
            </a:extLst>
          </p:cNvPr>
          <p:cNvSpPr/>
          <p:nvPr/>
        </p:nvSpPr>
        <p:spPr>
          <a:xfrm>
            <a:off x="166255" y="175491"/>
            <a:ext cx="11868727" cy="5211876"/>
          </a:xfrm>
          <a:prstGeom prst="rect">
            <a:avLst/>
          </a:prstGeom>
        </p:spPr>
        <p:txBody>
          <a:bodyPr wrap="square">
            <a:spAutoFit/>
          </a:bodyPr>
          <a:lstStyle/>
          <a:p>
            <a:pPr algn="just">
              <a:lnSpc>
                <a:spcPct val="107000"/>
              </a:lnSpc>
              <a:spcAft>
                <a:spcPts val="0"/>
              </a:spcAft>
            </a:pP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In countries with other cultural traditions, where </a:t>
            </a:r>
            <a:r>
              <a:rPr lang="en-US" sz="2400" i="1" dirty="0">
                <a:solidFill>
                  <a:srgbClr val="7030A0"/>
                </a:solidFill>
                <a:latin typeface="Arial Black" panose="020B0A04020102020204" pitchFamily="34" charset="0"/>
                <a:ea typeface="Times New Roman" panose="02020603050405020304" pitchFamily="18" charset="0"/>
                <a:cs typeface="Times New Roman" panose="02020603050405020304" pitchFamily="18" charset="0"/>
              </a:rPr>
              <a:t>community</a:t>
            </a:r>
            <a:r>
              <a:rPr lang="en-US" sz="2400" dirty="0">
                <a:solidFill>
                  <a:srgbClr val="7030A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is valued, conformity is also accepted. Schoolchildren often show their solidarity by wearing uniforms. Interpersonal relationships are extremely important to maintain harmony, disagreements and confrontation are hushed up. "The nail that sticks out is hammered in," the Japanese say.</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Amitai</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Etzioni, former president of the American Sociological Association, argues for the benefits of communitarian individualism, which combines non-conformist individualism with a communal spirit. Etzioni's colleague, Robert </a:t>
            </a: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Bellah</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agrees with this view: "</a:t>
            </a:r>
            <a:r>
              <a:rPr lang="en-US" sz="2400" i="1" dirty="0">
                <a:solidFill>
                  <a:srgbClr val="7030A0"/>
                </a:solidFill>
                <a:latin typeface="Arial Black" panose="020B0A04020102020204" pitchFamily="34" charset="0"/>
                <a:ea typeface="Times New Roman" panose="02020603050405020304" pitchFamily="18" charset="0"/>
                <a:cs typeface="Times New Roman" panose="02020603050405020304" pitchFamily="18" charset="0"/>
              </a:rPr>
              <a:t>Communitarianism</a:t>
            </a:r>
            <a:r>
              <a:rPr lang="en-US" sz="2400" dirty="0">
                <a:solidFill>
                  <a:srgbClr val="7030A0"/>
                </a:solidFill>
                <a:latin typeface="Arial Black" panose="020B0A04020102020204" pitchFamily="34" charset="0"/>
                <a:ea typeface="Times New Roman" panose="02020603050405020304" pitchFamily="18" charset="0"/>
                <a:cs typeface="Times New Roman" panose="02020603050405020304" pitchFamily="18" charset="0"/>
              </a:rPr>
              <a:t> is based on the value of sacrificing the personal." But he also “</a:t>
            </a:r>
            <a:r>
              <a:rPr lang="en-US" sz="2400" i="1" dirty="0">
                <a:solidFill>
                  <a:srgbClr val="7030A0"/>
                </a:solidFill>
                <a:latin typeface="Arial Black" panose="020B0A04020102020204" pitchFamily="34" charset="0"/>
                <a:ea typeface="Times New Roman" panose="02020603050405020304" pitchFamily="18" charset="0"/>
                <a:cs typeface="Times New Roman" panose="02020603050405020304" pitchFamily="18" charset="0"/>
              </a:rPr>
              <a:t>emphasizes the central value - solidarity ... and that we are shaped by our relationships with others</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en-US" sz="24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Bellah</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1996).</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97126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D877F67-D1FB-41D7-88B5-EBE8EB55D089}"/>
              </a:ext>
            </a:extLst>
          </p:cNvPr>
          <p:cNvSpPr/>
          <p:nvPr/>
        </p:nvSpPr>
        <p:spPr>
          <a:xfrm>
            <a:off x="397164" y="397164"/>
            <a:ext cx="11591636" cy="5445337"/>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According to supporters of communitarianism, confessing non-conformist individualism, people lose the good that is in a collectively organized life.</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People love to feel unique and in control of their own lives, but they are also social creatures with a basic need to belong to one group or another.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Conformity itself is neither good nor bad. Therefore, as individuals, we must strive for a balance between independence and attachment to other people, between personal and public life, between individuality and social identity.</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337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xmlns="" id="{86FBA61B-D7F9-4D81-BAB1-4D800C9009E0}"/>
              </a:ext>
            </a:extLst>
          </p:cNvPr>
          <p:cNvSpPr/>
          <p:nvPr/>
        </p:nvSpPr>
        <p:spPr>
          <a:xfrm>
            <a:off x="258617" y="120073"/>
            <a:ext cx="11767127" cy="6526082"/>
          </a:xfrm>
          <a:prstGeom prst="rect">
            <a:avLst/>
          </a:prstGeom>
        </p:spPr>
        <p:txBody>
          <a:bodyPr wrap="square">
            <a:spAutoFit/>
          </a:bodyPr>
          <a:lstStyle/>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Is it conformity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jump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rest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fans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express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enthusiasm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winning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Millions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people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drink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coffee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milk</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b</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esides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Does it mean that you are a conformist?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everyone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else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think</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woman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well-groomed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hairstyle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looks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more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attractive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woman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shaved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head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manifestation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It m</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yes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and it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may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answer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question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need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know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whether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behavior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beliefs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remain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same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absence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fundamental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importance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soul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stadium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besides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will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jump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up</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greet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team</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scored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goal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95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B676A0F-D5D2-44C0-B05D-9674F85AC0C9}"/>
              </a:ext>
            </a:extLst>
          </p:cNvPr>
          <p:cNvSpPr/>
          <p:nvPr/>
        </p:nvSpPr>
        <p:spPr>
          <a:xfrm>
            <a:off x="166255" y="193964"/>
            <a:ext cx="11841018" cy="5604035"/>
          </a:xfrm>
          <a:prstGeom prst="rect">
            <a:avLst/>
          </a:prstGeom>
        </p:spPr>
        <p:txBody>
          <a:bodyPr wrap="square">
            <a:spAutoFit/>
          </a:bodyPr>
          <a:lstStyle/>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means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also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influenced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those</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It means to behave differently when you are alone and when you are in a team</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Therefore, according to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Kiesler</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2800" b="1" i="1"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b="1" i="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b="1" i="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a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change</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behavior</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belief</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as</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result</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real</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imagined</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group</a:t>
            </a:r>
            <a:r>
              <a:rPr lang="ru-RU" sz="2800" b="1"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pressure</a:t>
            </a:r>
            <a:r>
              <a:rPr lang="ru-RU" sz="2800" b="1" i="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Kiesler</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&amp; </a:t>
            </a:r>
            <a:r>
              <a:rPr lang="en-US" sz="2800" dirty="0" err="1">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Kiesler</a:t>
            </a:r>
            <a:r>
              <a:rPr lang="en-US"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1969).</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several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varieties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compliance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obedience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and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approval</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8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Sometimes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show</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without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really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believing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what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are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doing</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knit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tie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dress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although</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do</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not</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like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either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one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outward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conformity</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is</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called</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8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compliance</a:t>
            </a:r>
            <a:r>
              <a:rPr lang="ru-RU"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ru-RU" sz="28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endParaRPr lang="ru-RU"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03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39FEDBD-E866-4CE9-94F0-58F72DD2144B}"/>
              </a:ext>
            </a:extLst>
          </p:cNvPr>
          <p:cNvSpPr/>
          <p:nvPr/>
        </p:nvSpPr>
        <p:spPr>
          <a:xfrm>
            <a:off x="203199" y="230909"/>
            <a:ext cx="11850255" cy="5607048"/>
          </a:xfrm>
          <a:prstGeom prst="rect">
            <a:avLst/>
          </a:prstGeom>
        </p:spPr>
        <p:txBody>
          <a:bodyPr wrap="square">
            <a:spAutoFit/>
          </a:bodyPr>
          <a:lstStyle/>
          <a:p>
            <a:pPr algn="just">
              <a:lnSpc>
                <a:spcPct val="107000"/>
              </a:lnSpc>
              <a:spcAft>
                <a:spcPts val="0"/>
              </a:spcAft>
            </a:pP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We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succumb</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the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demands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others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order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earn</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encouragement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or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avoid</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punishment</a:t>
            </a:r>
            <a:r>
              <a:rPr lang="en-US" sz="2400"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Let's</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have</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beer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forget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about</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your</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r>
              <a:rPr lang="ru-RU" sz="2400" dirty="0" err="1">
                <a:solidFill>
                  <a:srgbClr val="000000"/>
                </a:solidFill>
                <a:latin typeface="Arial Black" panose="020B0A04020102020204" pitchFamily="34" charset="0"/>
                <a:ea typeface="Calibri" panose="020F0502020204030204" pitchFamily="34" charset="0"/>
                <a:cs typeface="Times New Roman" panose="02020603050405020304" pitchFamily="18" charset="0"/>
              </a:rPr>
              <a:t>cramming</a:t>
            </a:r>
            <a:r>
              <a:rPr lang="ru-RU"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a:t>
            </a:r>
            <a:r>
              <a:rPr lang="en-US" sz="24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ru-RU" sz="2400" dirty="0">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dirty="0" err="1">
                <a:latin typeface="Arial Black" panose="020B0A04020102020204" pitchFamily="34" charset="0"/>
                <a:ea typeface="Calibri" panose="020F0502020204030204" pitchFamily="34" charset="0"/>
                <a:cs typeface="Times New Roman" panose="02020603050405020304" pitchFamily="18" charset="0"/>
              </a:rPr>
              <a:t>If</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our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compliance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is</a:t>
            </a:r>
            <a:r>
              <a:rPr lang="ru-RU" sz="2400" dirty="0">
                <a:latin typeface="Arial Black" panose="020B0A04020102020204" pitchFamily="34" charset="0"/>
                <a:ea typeface="Calibri" panose="020F0502020204030204" pitchFamily="34" charset="0"/>
                <a:cs typeface="Times New Roman" panose="02020603050405020304" pitchFamily="18" charset="0"/>
              </a:rPr>
              <a:t> a </a:t>
            </a:r>
            <a:r>
              <a:rPr lang="ru-RU" sz="2400" dirty="0" err="1">
                <a:latin typeface="Arial Black" panose="020B0A04020102020204" pitchFamily="34" charset="0"/>
                <a:ea typeface="Calibri" panose="020F0502020204030204" pitchFamily="34" charset="0"/>
                <a:cs typeface="Times New Roman" panose="02020603050405020304" pitchFamily="18" charset="0"/>
              </a:rPr>
              <a:t>response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unambiguous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order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it</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be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called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b="1"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obedience</a:t>
            </a:r>
            <a:r>
              <a:rPr lang="ru-RU" sz="2400"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 </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a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special</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type</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of</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concession</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that</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involves</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changing</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person's</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behavior</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in</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response</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to</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directive</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from</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an</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authority</a:t>
            </a:r>
            <a:r>
              <a:rPr lang="ru-RU" sz="2400" i="1"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 </a:t>
            </a:r>
            <a:r>
              <a:rPr lang="ru-RU" sz="2400" i="1" dirty="0" err="1">
                <a:solidFill>
                  <a:srgbClr val="FF0000"/>
                </a:solidFill>
                <a:latin typeface="Arial Black" panose="020B0A04020102020204" pitchFamily="34" charset="0"/>
                <a:ea typeface="Calibri" panose="020F0502020204030204" pitchFamily="34" charset="0"/>
                <a:cs typeface="Times New Roman" panose="02020603050405020304" pitchFamily="18" charset="0"/>
              </a:rPr>
              <a:t>figure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boss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ask</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employees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work</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overtime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officer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en-US" sz="2400" dirty="0">
                <a:latin typeface="Arial Black" panose="020B0A04020102020204" pitchFamily="34" charset="0"/>
                <a:ea typeface="Calibri" panose="020F0502020204030204" pitchFamily="34" charset="0"/>
                <a:cs typeface="Times New Roman" panose="02020603050405020304" pitchFamily="18" charset="0"/>
              </a:rPr>
              <a:t>can </a:t>
            </a:r>
            <a:r>
              <a:rPr lang="ru-RU" sz="2400" dirty="0" err="1">
                <a:latin typeface="Arial Black" panose="020B0A04020102020204" pitchFamily="34" charset="0"/>
                <a:ea typeface="Calibri" panose="020F0502020204030204" pitchFamily="34" charset="0"/>
                <a:cs typeface="Times New Roman" panose="02020603050405020304" pitchFamily="18" charset="0"/>
              </a:rPr>
              <a:t>order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soldiers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attack</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enemy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and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policeman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tell</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drivers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take</a:t>
            </a:r>
            <a:r>
              <a:rPr lang="ru-RU" sz="2400" dirty="0">
                <a:latin typeface="Arial Black" panose="020B0A04020102020204" pitchFamily="34" charset="0"/>
                <a:ea typeface="Calibri" panose="020F0502020204030204" pitchFamily="34" charset="0"/>
                <a:cs typeface="Times New Roman" panose="02020603050405020304" pitchFamily="18" charset="0"/>
              </a:rPr>
              <a:t> a </a:t>
            </a:r>
            <a:r>
              <a:rPr lang="ru-RU" sz="2400" dirty="0" err="1">
                <a:latin typeface="Arial Black" panose="020B0A04020102020204" pitchFamily="34" charset="0"/>
                <a:ea typeface="Calibri" panose="020F0502020204030204" pitchFamily="34" charset="0"/>
                <a:cs typeface="Times New Roman" panose="02020603050405020304" pitchFamily="18" charset="0"/>
              </a:rPr>
              <a:t>detour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Powerful</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people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openly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influence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those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around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them</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when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are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ordered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obey</a:t>
            </a:r>
            <a:r>
              <a:rPr lang="ru-RU" sz="2400" dirty="0">
                <a:latin typeface="Arial Black" panose="020B0A04020102020204" pitchFamily="34" charset="0"/>
                <a:ea typeface="Calibri" panose="020F0502020204030204" pitchFamily="34" charset="0"/>
                <a:cs typeface="Times New Roman" panose="02020603050405020304" pitchFamily="18" charset="0"/>
              </a:rPr>
              <a:t>. </a:t>
            </a:r>
          </a:p>
          <a:p>
            <a:pPr algn="just">
              <a:lnSpc>
                <a:spcPct val="107000"/>
              </a:lnSpc>
              <a:spcAft>
                <a:spcPts val="0"/>
              </a:spcAft>
            </a:pPr>
            <a:r>
              <a:rPr lang="ru-RU" sz="2400" dirty="0" err="1">
                <a:latin typeface="Arial Black" panose="020B0A04020102020204" pitchFamily="34" charset="0"/>
                <a:ea typeface="Calibri" panose="020F0502020204030204" pitchFamily="34" charset="0"/>
                <a:cs typeface="Times New Roman" panose="02020603050405020304" pitchFamily="18" charset="0"/>
              </a:rPr>
              <a:t>And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sometimes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we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ourselves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sincerely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believe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thing</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that</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group</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forces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us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do</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We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join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millions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of</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milk</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drinkers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because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we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believe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it</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healthy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This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inner</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sincere</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conformi</a:t>
            </a:r>
            <a:r>
              <a:rPr lang="en-US" sz="2400" dirty="0">
                <a:latin typeface="Arial Black" panose="020B0A04020102020204" pitchFamily="34" charset="0"/>
                <a:ea typeface="Calibri" panose="020F0502020204030204" pitchFamily="34" charset="0"/>
                <a:cs typeface="Times New Roman" panose="02020603050405020304" pitchFamily="18" charset="0"/>
              </a:rPr>
              <a:t>ty</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is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called</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b="1" dirty="0" err="1">
                <a:latin typeface="Arial Black" panose="020B0A04020102020204" pitchFamily="34" charset="0"/>
                <a:ea typeface="Calibri" panose="020F0502020204030204" pitchFamily="34" charset="0"/>
                <a:cs typeface="Times New Roman" panose="02020603050405020304" pitchFamily="18" charset="0"/>
              </a:rPr>
              <a:t>approval</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Often</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approval</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comes</a:t>
            </a:r>
            <a:r>
              <a:rPr lang="ru-RU" sz="2400" dirty="0">
                <a:latin typeface="Arial Black" panose="020B0A04020102020204" pitchFamily="34" charset="0"/>
                <a:ea typeface="Calibri" panose="020F0502020204030204" pitchFamily="34" charset="0"/>
                <a:cs typeface="Times New Roman" panose="02020603050405020304" pitchFamily="18" charset="0"/>
              </a:rPr>
              <a:t> </a:t>
            </a:r>
            <a:r>
              <a:rPr lang="ru-RU" sz="2400" dirty="0" err="1">
                <a:latin typeface="Arial Black" panose="020B0A04020102020204" pitchFamily="34" charset="0"/>
                <a:ea typeface="Calibri" panose="020F0502020204030204" pitchFamily="34" charset="0"/>
                <a:cs typeface="Times New Roman" panose="02020603050405020304" pitchFamily="18" charset="0"/>
              </a:rPr>
              <a:t>after</a:t>
            </a:r>
            <a:r>
              <a:rPr lang="ru-RU" sz="2400" dirty="0">
                <a:latin typeface="Arial Black" panose="020B0A04020102020204" pitchFamily="34" charset="0"/>
                <a:ea typeface="Calibri" panose="020F0502020204030204" pitchFamily="34" charset="0"/>
                <a:cs typeface="Times New Roman" panose="02020603050405020304" pitchFamily="18" charset="0"/>
              </a:rPr>
              <a:t> a </a:t>
            </a:r>
            <a:r>
              <a:rPr lang="ru-RU" sz="2400" dirty="0" err="1">
                <a:latin typeface="Arial Black" panose="020B0A04020102020204" pitchFamily="34" charset="0"/>
                <a:ea typeface="Calibri" panose="020F0502020204030204" pitchFamily="34" charset="0"/>
                <a:cs typeface="Times New Roman" panose="02020603050405020304" pitchFamily="18" charset="0"/>
              </a:rPr>
              <a:t>concession</a:t>
            </a:r>
            <a:r>
              <a:rPr lang="ru-RU" sz="2400" dirty="0">
                <a:latin typeface="Arial Black" panose="020B0A04020102020204" pitchFamily="34" charset="0"/>
                <a:ea typeface="Calibri" panose="020F0502020204030204" pitchFamily="34" charset="0"/>
                <a:cs typeface="Times New Roman" panose="02020603050405020304" pitchFamily="18" charset="0"/>
              </a:rPr>
              <a:t>. </a:t>
            </a:r>
            <a:endParaRPr lang="ru-RU" sz="2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0402712"/>
      </p:ext>
    </p:extLst>
  </p:cSld>
  <p:clrMapOvr>
    <a:masterClrMapping/>
  </p:clrMapOvr>
</p:sld>
</file>

<file path=ppt/theme/theme1.xml><?xml version="1.0" encoding="utf-8"?>
<a:theme xmlns:a="http://schemas.openxmlformats.org/drawingml/2006/main" name="Тема Offic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478226_TF00475556" id="{B4555943-04F2-4CB3-8390-D6F0D45A095E}" vid="{1A981C8E-D58C-4027-BEFE-8329C07BCAC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5AFF4A-CE18-4C77-88B4-DA22224B889E}"/>
</file>

<file path=customXml/itemProps2.xml><?xml version="1.0" encoding="utf-8"?>
<ds:datastoreItem xmlns:ds="http://schemas.openxmlformats.org/officeDocument/2006/customXml" ds:itemID="{C549A191-EC8C-4AA6-9C64-D32B5F047436}"/>
</file>

<file path=customXml/itemProps3.xml><?xml version="1.0" encoding="utf-8"?>
<ds:datastoreItem xmlns:ds="http://schemas.openxmlformats.org/officeDocument/2006/customXml" ds:itemID="{8941CEA3-A3B3-4568-9E84-C4619CC82DFB}"/>
</file>

<file path=docProps/app.xml><?xml version="1.0" encoding="utf-8"?>
<Properties xmlns="http://schemas.openxmlformats.org/officeDocument/2006/extended-properties" xmlns:vt="http://schemas.openxmlformats.org/officeDocument/2006/docPropsVTypes">
  <Template>Учебная презентация</Template>
  <TotalTime>0</TotalTime>
  <Words>8135</Words>
  <Application>Microsoft Office PowerPoint</Application>
  <PresentationFormat>Широкоэкранный</PresentationFormat>
  <Paragraphs>152</Paragraphs>
  <Slides>64</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64</vt:i4>
      </vt:variant>
    </vt:vector>
  </HeadingPairs>
  <TitlesOfParts>
    <vt:vector size="71" baseType="lpstr">
      <vt:lpstr>Arial</vt:lpstr>
      <vt:lpstr>Arial Black</vt:lpstr>
      <vt:lpstr>Calibri</vt:lpstr>
      <vt:lpstr>Calibri Light</vt:lpstr>
      <vt:lpstr>Corbel</vt:lpstr>
      <vt:lpstr>Times New Roman</vt:lpstr>
      <vt:lpstr>Тема Office</vt:lpstr>
      <vt:lpstr>  The influence of the group on the personality </vt:lpstr>
      <vt:lpstr>Questions to be discussed: 1. Conformity 2.Obedience 3. Resistance to social influence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2021-04-29T03:52:59Z</dcterms:created>
  <dcterms:modified xsi:type="dcterms:W3CDTF">2021-12-19T09:38:44Z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